
<file path=[Content_Types].xml><?xml version="1.0" encoding="utf-8"?>
<Types xmlns="http://schemas.openxmlformats.org/package/2006/content-types">
  <Default Extension="bin" ContentType="application/vnd.openxmlformats-officedocument.oleObject"/>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
  </p:notesMasterIdLst>
  <p:sldIdLst>
    <p:sldId id="256" r:id="rId2"/>
    <p:sldId id="257" r:id="rId3"/>
  </p:sldIdLst>
  <p:sldSz cx="12192000" cy="6858000"/>
  <p:notesSz cx="6735763" cy="98663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i9DKma9285/WV8kUS/+brSil3Z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D733AB-8D7A-422B-83B0-8F434C680A39}">
  <a:tblStyle styleId="{90D733AB-8D7A-422B-83B0-8F434C680A39}"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12700" cap="flat" cmpd="sng">
              <a:solidFill>
                <a:schemeClr val="accent4"/>
              </a:solidFill>
              <a:prstDash val="solid"/>
              <a:round/>
              <a:headEnd type="none" w="sm" len="sm"/>
              <a:tailEnd type="none" w="sm" len="sm"/>
            </a:ln>
          </a:top>
          <a:bottom>
            <a:ln w="12700" cap="flat" cmpd="sng">
              <a:solidFill>
                <a:schemeClr val="accent4"/>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a:tcStyle>
        <a:tcBdr/>
        <a:fill>
          <a:solidFill>
            <a:schemeClr val="accent4">
              <a:alpha val="20000"/>
            </a:schemeClr>
          </a:solidFill>
        </a:fill>
      </a:tcStyle>
    </a:band1H>
    <a:band2H>
      <a:tcTxStyle/>
      <a:tcStyle>
        <a:tcBdr/>
      </a:tcStyle>
    </a:band2H>
    <a:band1V>
      <a:tcTxStyle/>
      <a:tcStyle>
        <a:tcBdr/>
        <a:fill>
          <a:solidFill>
            <a:schemeClr val="accent4">
              <a:alpha val="20000"/>
            </a:schemeClr>
          </a:solidFill>
        </a:fill>
      </a:tcStyle>
    </a:band1V>
    <a:band2V>
      <a:tcTxStyle/>
      <a:tcStyle>
        <a:tcBdr/>
      </a:tcStyle>
    </a:band2V>
    <a:lastCol>
      <a:tcTxStyle b="on" i="off"/>
      <a:tcStyle>
        <a:tcBdr/>
      </a:tcStyle>
    </a:lastCol>
    <a:firstCol>
      <a:tcTxStyle b="on" i="off"/>
      <a:tcStyle>
        <a:tcBdr/>
      </a:tcStyle>
    </a:firstCol>
    <a:lastRow>
      <a:tcTxStyle b="on" i="off"/>
      <a:tcStyle>
        <a:tcBdr>
          <a:top>
            <a:ln w="12700" cap="flat" cmpd="sng">
              <a:solidFill>
                <a:schemeClr val="accent4"/>
              </a:solidFill>
              <a:prstDash val="solid"/>
              <a:round/>
              <a:headEnd type="none" w="sm" len="sm"/>
              <a:tailEnd type="none" w="sm" len="sm"/>
            </a:ln>
          </a:top>
        </a:tcBdr>
        <a:fill>
          <a:solidFill>
            <a:srgbClr val="FFFFFF">
              <a:alpha val="0"/>
            </a:srgbClr>
          </a:solidFill>
        </a:fill>
      </a:tcStyle>
    </a:lastRow>
    <a:seCell>
      <a:tcTxStyle/>
      <a:tcStyle>
        <a:tcBdr/>
      </a:tcStyle>
    </a:seCell>
    <a:swCell>
      <a:tcTxStyle/>
      <a:tcStyle>
        <a:tcBdr/>
      </a:tcStyle>
    </a:swCell>
    <a:firstRow>
      <a:tcTxStyle b="on" i="off"/>
      <a:tcStyle>
        <a:tcBdr>
          <a:bottom>
            <a:ln w="12700" cap="flat" cmpd="sng">
              <a:solidFill>
                <a:schemeClr val="accent4"/>
              </a:solidFill>
              <a:prstDash val="solid"/>
              <a:round/>
              <a:headEnd type="none" w="sm" len="sm"/>
              <a:tailEnd type="none" w="sm" len="sm"/>
            </a:ln>
          </a:bottom>
        </a:tcBdr>
        <a:fill>
          <a:solidFill>
            <a:srgbClr val="FFFFFF">
              <a:alpha val="0"/>
            </a:srgbClr>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81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3"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heme" Target="theme/theme1.xml"/><Relationship Id="rId10" Type="http://schemas.openxmlformats.org/officeDocument/2006/relationships/viewProps" Target="viewProps.xml"/><Relationship Id="rId4" Type="http://schemas.openxmlformats.org/officeDocument/2006/relationships/notesMaster" Target="notesMasters/notes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3560" y="4686482"/>
            <a:ext cx="5388581" cy="4439831"/>
          </a:xfrm>
          <a:prstGeom prst="rect">
            <a:avLst/>
          </a:prstGeom>
          <a:noFill/>
          <a:ln>
            <a:noFill/>
          </a:ln>
        </p:spPr>
        <p:txBody>
          <a:bodyPr spcFirstLastPara="1" wrap="square" lIns="89761" tIns="89761" rIns="89761" bIns="89761"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3560" y="4686482"/>
            <a:ext cx="5388581" cy="4439831"/>
          </a:xfrm>
          <a:prstGeom prst="rect">
            <a:avLst/>
          </a:prstGeom>
          <a:noFill/>
          <a:ln>
            <a:noFill/>
          </a:ln>
        </p:spPr>
        <p:txBody>
          <a:bodyPr spcFirstLastPara="1" wrap="square" lIns="89761" tIns="89761" rIns="89761" bIns="89761" anchor="t" anchorCtr="0">
            <a:noAutofit/>
          </a:bodyPr>
          <a:lstStyle/>
          <a:p>
            <a:pPr marL="0" indent="0">
              <a:buNone/>
            </a:pPr>
            <a:endParaRPr/>
          </a:p>
        </p:txBody>
      </p:sp>
      <p:sp>
        <p:nvSpPr>
          <p:cNvPr id="82" name="Google Shape;82;p1:notes"/>
          <p:cNvSpPr>
            <a:spLocks noGrp="1" noRot="1" noChangeAspect="1"/>
          </p:cNvSpPr>
          <p:nvPr>
            <p:ph type="sldImg" idx="2"/>
          </p:nvPr>
        </p:nvSpPr>
        <p:spPr>
          <a:xfrm>
            <a:off x="80963" y="739775"/>
            <a:ext cx="6573837" cy="36988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2:notes"/>
          <p:cNvSpPr txBox="1">
            <a:spLocks noGrp="1"/>
          </p:cNvSpPr>
          <p:nvPr>
            <p:ph type="body" idx="1"/>
          </p:nvPr>
        </p:nvSpPr>
        <p:spPr>
          <a:xfrm>
            <a:off x="673560" y="4686482"/>
            <a:ext cx="5388581" cy="4439831"/>
          </a:xfrm>
          <a:prstGeom prst="rect">
            <a:avLst/>
          </a:prstGeom>
          <a:noFill/>
          <a:ln>
            <a:noFill/>
          </a:ln>
        </p:spPr>
        <p:txBody>
          <a:bodyPr spcFirstLastPara="1" wrap="square" lIns="89761" tIns="89761" rIns="89761" bIns="89761" anchor="t" anchorCtr="0">
            <a:noAutofit/>
          </a:bodyPr>
          <a:lstStyle/>
          <a:p>
            <a:pPr marL="0" indent="0">
              <a:buNone/>
            </a:pPr>
            <a:endParaRPr/>
          </a:p>
        </p:txBody>
      </p:sp>
      <p:sp>
        <p:nvSpPr>
          <p:cNvPr id="120" name="Google Shape;120;p2:notes"/>
          <p:cNvSpPr>
            <a:spLocks noGrp="1" noRot="1" noChangeAspect="1"/>
          </p:cNvSpPr>
          <p:nvPr>
            <p:ph type="sldImg" idx="2"/>
          </p:nvPr>
        </p:nvSpPr>
        <p:spPr>
          <a:xfrm>
            <a:off x="80963" y="739775"/>
            <a:ext cx="6573837" cy="36988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6"/>
          <p:cNvSpPr>
            <a:spLocks noGrp="1"/>
          </p:cNvSpPr>
          <p:nvPr>
            <p:ph type="pic" idx="2"/>
          </p:nvPr>
        </p:nvSpPr>
        <p:spPr>
          <a:xfrm>
            <a:off x="5183188" y="987425"/>
            <a:ext cx="6172200" cy="4873625"/>
          </a:xfrm>
          <a:prstGeom prst="rect">
            <a:avLst/>
          </a:prstGeom>
          <a:noFill/>
          <a:ln>
            <a:noFill/>
          </a:ln>
        </p:spPr>
      </p:sp>
      <p:sp>
        <p:nvSpPr>
          <p:cNvPr id="64" name="Google Shape;64;p1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5.jp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oleObject" Target="../embeddings/oleObject1.bin"/><Relationship Id="rId5" Type="http://schemas.openxmlformats.org/officeDocument/2006/relationships/image" Target="../media/image3.jpg"/><Relationship Id="rId10" Type="http://schemas.openxmlformats.org/officeDocument/2006/relationships/image" Target="../media/image8.png"/><Relationship Id="rId4" Type="http://schemas.openxmlformats.org/officeDocument/2006/relationships/image" Target="../media/image2.jp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png"/><Relationship Id="rId7" Type="http://schemas.openxmlformats.org/officeDocument/2006/relationships/image" Target="../media/image7.png"/><Relationship Id="rId12"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jpg"/><Relationship Id="rId11" Type="http://schemas.openxmlformats.org/officeDocument/2006/relationships/image" Target="../media/image9.png"/><Relationship Id="rId5" Type="http://schemas.openxmlformats.org/officeDocument/2006/relationships/image" Target="../media/image4.jpg"/><Relationship Id="rId10" Type="http://schemas.openxmlformats.org/officeDocument/2006/relationships/oleObject" Target="../embeddings/oleObject2.bin"/><Relationship Id="rId4" Type="http://schemas.openxmlformats.org/officeDocument/2006/relationships/image" Target="../media/image3.jp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83"/>
        <p:cNvGrpSpPr/>
        <p:nvPr/>
      </p:nvGrpSpPr>
      <p:grpSpPr>
        <a:xfrm>
          <a:off x="0" y="0"/>
          <a:ext cx="0" cy="0"/>
          <a:chOff x="0" y="0"/>
          <a:chExt cx="0" cy="0"/>
        </a:xfrm>
      </p:grpSpPr>
      <p:graphicFrame>
        <p:nvGraphicFramePr>
          <p:cNvPr id="84" name="Google Shape;84;p1"/>
          <p:cNvGraphicFramePr/>
          <p:nvPr>
            <p:extLst>
              <p:ext uri="{D42A27DB-BD31-4B8C-83A1-F6EECF244321}">
                <p14:modId xmlns:p14="http://schemas.microsoft.com/office/powerpoint/2010/main" val="3239594435"/>
              </p:ext>
            </p:extLst>
          </p:nvPr>
        </p:nvGraphicFramePr>
        <p:xfrm>
          <a:off x="1836285" y="1072608"/>
          <a:ext cx="8142725" cy="5061475"/>
        </p:xfrm>
        <a:graphic>
          <a:graphicData uri="http://schemas.openxmlformats.org/drawingml/2006/table">
            <a:tbl>
              <a:tblPr firstRow="1" bandRow="1">
                <a:noFill/>
                <a:tableStyleId>{90D733AB-8D7A-422B-83B0-8F434C680A39}</a:tableStyleId>
              </a:tblPr>
              <a:tblGrid>
                <a:gridCol w="1688025">
                  <a:extLst>
                    <a:ext uri="{9D8B030D-6E8A-4147-A177-3AD203B41FA5}">
                      <a16:colId xmlns:a16="http://schemas.microsoft.com/office/drawing/2014/main" val="20000"/>
                    </a:ext>
                  </a:extLst>
                </a:gridCol>
                <a:gridCol w="1688025">
                  <a:extLst>
                    <a:ext uri="{9D8B030D-6E8A-4147-A177-3AD203B41FA5}">
                      <a16:colId xmlns:a16="http://schemas.microsoft.com/office/drawing/2014/main" val="20001"/>
                    </a:ext>
                  </a:extLst>
                </a:gridCol>
                <a:gridCol w="1688025">
                  <a:extLst>
                    <a:ext uri="{9D8B030D-6E8A-4147-A177-3AD203B41FA5}">
                      <a16:colId xmlns:a16="http://schemas.microsoft.com/office/drawing/2014/main" val="20002"/>
                    </a:ext>
                  </a:extLst>
                </a:gridCol>
                <a:gridCol w="1688025">
                  <a:extLst>
                    <a:ext uri="{9D8B030D-6E8A-4147-A177-3AD203B41FA5}">
                      <a16:colId xmlns:a16="http://schemas.microsoft.com/office/drawing/2014/main" val="20003"/>
                    </a:ext>
                  </a:extLst>
                </a:gridCol>
                <a:gridCol w="1390625">
                  <a:extLst>
                    <a:ext uri="{9D8B030D-6E8A-4147-A177-3AD203B41FA5}">
                      <a16:colId xmlns:a16="http://schemas.microsoft.com/office/drawing/2014/main" val="20004"/>
                    </a:ext>
                  </a:extLst>
                </a:gridCol>
              </a:tblGrid>
              <a:tr h="1083319">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MONDAY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latin typeface="Calibri"/>
                          <a:ea typeface="Calibri"/>
                          <a:cs typeface="Calibri"/>
                          <a:sym typeface="Calibri"/>
                        </a:rPr>
                        <a:t>Tomato &amp; Chorizo </a:t>
                      </a:r>
                    </a:p>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latin typeface="Calibri"/>
                          <a:ea typeface="Calibri"/>
                          <a:cs typeface="Calibri"/>
                          <a:sym typeface="Calibri"/>
                        </a:rPr>
                        <a:t>Pasta  </a:t>
                      </a:r>
                    </a:p>
                    <a:p>
                      <a:pPr marL="0" marR="0" lvl="0" indent="0" algn="ctr" rtl="0">
                        <a:lnSpc>
                          <a:spcPct val="100000"/>
                        </a:lnSpc>
                        <a:spcBef>
                          <a:spcPts val="0"/>
                        </a:spcBef>
                        <a:spcAft>
                          <a:spcPts val="0"/>
                        </a:spcAft>
                        <a:buClr>
                          <a:srgbClr val="000000"/>
                        </a:buClr>
                        <a:buSzPts val="800"/>
                        <a:buFont typeface="Arial"/>
                        <a:buNone/>
                      </a:pPr>
                      <a:endParaRPr lang="en-GB" sz="800" b="0" u="none" strike="noStrike" cap="none" dirty="0">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latin typeface="Calibri"/>
                          <a:ea typeface="Calibri"/>
                          <a:cs typeface="Calibri"/>
                          <a:sym typeface="Calibri"/>
                        </a:rPr>
                        <a:t>2, 7, 13</a:t>
                      </a:r>
                      <a:endParaRPr sz="1400" b="0" u="none" strike="noStrike" cap="none" dirty="0">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u="none" strike="noStrike" cap="none" dirty="0">
                          <a:solidFill>
                            <a:schemeClr val="dk1"/>
                          </a:solidFill>
                          <a:latin typeface="Calibri"/>
                          <a:ea typeface="Calibri"/>
                          <a:cs typeface="Calibri"/>
                          <a:sym typeface="Calibri"/>
                        </a:rPr>
                        <a:t>3 Cheese Macaroni Pasta  </a:t>
                      </a:r>
                      <a:endParaRPr sz="1100" b="0" u="none" strike="noStrike" cap="none" dirty="0">
                        <a:solidFill>
                          <a:schemeClr val="dk1"/>
                        </a:solidFill>
                        <a:latin typeface="Calibri"/>
                        <a:ea typeface="Calibri"/>
                        <a:cs typeface="Calibri"/>
                        <a:sym typeface="Calibri"/>
                      </a:endParaRPr>
                    </a:p>
                    <a:p>
                      <a:pPr marL="171450" marR="0" lvl="0" indent="-114300" algn="ctr" rtl="0">
                        <a:lnSpc>
                          <a:spcPct val="100000"/>
                        </a:lnSpc>
                        <a:spcBef>
                          <a:spcPts val="0"/>
                        </a:spcBef>
                        <a:spcAft>
                          <a:spcPts val="0"/>
                        </a:spcAft>
                        <a:buClr>
                          <a:schemeClr val="dk1"/>
                        </a:buClr>
                        <a:buSzPts val="900"/>
                        <a:buFont typeface="Arial"/>
                        <a:buNone/>
                      </a:pPr>
                      <a:endParaRPr lang="en-GB" sz="800" b="0" i="0" u="none" strike="noStrike" cap="none" dirty="0">
                        <a:solidFill>
                          <a:schemeClr val="dk1"/>
                        </a:solidFill>
                        <a:latin typeface="Calibri"/>
                        <a:ea typeface="Calibri"/>
                        <a:cs typeface="Calibri"/>
                        <a:sym typeface="Calibri"/>
                      </a:endParaRPr>
                    </a:p>
                    <a:p>
                      <a:pPr marL="171450" marR="0" lvl="0" indent="-114300" algn="ctr" rtl="0">
                        <a:lnSpc>
                          <a:spcPct val="100000"/>
                        </a:lnSpc>
                        <a:spcBef>
                          <a:spcPts val="0"/>
                        </a:spcBef>
                        <a:spcAft>
                          <a:spcPts val="0"/>
                        </a:spcAft>
                        <a:buClr>
                          <a:schemeClr val="dk1"/>
                        </a:buClr>
                        <a:buSzPts val="900"/>
                        <a:buFont typeface="Arial"/>
                        <a:buNone/>
                      </a:pPr>
                      <a:r>
                        <a:rPr lang="en-GB" sz="800" b="0" i="0" u="none" strike="noStrike" cap="none" dirty="0">
                          <a:solidFill>
                            <a:schemeClr val="dk1"/>
                          </a:solidFill>
                          <a:latin typeface="Calibri"/>
                          <a:ea typeface="Calibri"/>
                          <a:cs typeface="Calibri"/>
                          <a:sym typeface="Calibri"/>
                        </a:rPr>
                        <a:t>2, 7</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Tomato, Basil &amp; Rocket Salad </a:t>
                      </a:r>
                    </a:p>
                    <a:p>
                      <a:pPr marL="0" marR="0" lvl="0" indent="0" algn="ctr" rtl="0">
                        <a:lnSpc>
                          <a:spcPct val="100000"/>
                        </a:lnSpc>
                        <a:spcBef>
                          <a:spcPts val="0"/>
                        </a:spcBef>
                        <a:spcAft>
                          <a:spcPts val="0"/>
                        </a:spcAft>
                        <a:buClr>
                          <a:srgbClr val="000000"/>
                        </a:buClr>
                        <a:buSzPts val="1400"/>
                        <a:buFont typeface="Arial"/>
                        <a:buNone/>
                      </a:pPr>
                      <a:r>
                        <a:rPr lang="en-GB" sz="1000" b="0" u="none" strike="noStrike" cap="none" dirty="0">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Caramel Sponge</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0"/>
                  </a:ext>
                </a:extLst>
              </a:tr>
              <a:tr h="897604">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TUESDAY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Sausage &amp; Mash </a:t>
                      </a:r>
                    </a:p>
                    <a:p>
                      <a:pPr marL="0" marR="0" lvl="0" indent="0" algn="ctr" rtl="0">
                        <a:lnSpc>
                          <a:spcPct val="100000"/>
                        </a:lnSpc>
                        <a:spcBef>
                          <a:spcPts val="0"/>
                        </a:spcBef>
                        <a:spcAft>
                          <a:spcPts val="0"/>
                        </a:spcAft>
                        <a:buClr>
                          <a:srgbClr val="000000"/>
                        </a:buClr>
                        <a:buSzPts val="1400"/>
                        <a:buFont typeface="Arial"/>
                        <a:buNone/>
                      </a:pPr>
                      <a:endParaRPr lang="en-GB"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r>
                        <a:rPr lang="en-GB" sz="800" b="0" u="none" strike="noStrike" cap="none" dirty="0">
                          <a:solidFill>
                            <a:schemeClr val="dk1"/>
                          </a:solidFill>
                          <a:latin typeface="Calibri"/>
                          <a:ea typeface="Calibri"/>
                          <a:cs typeface="Calibri"/>
                          <a:sym typeface="Calibri"/>
                        </a:rPr>
                        <a:t>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Spicy Quorn Slice </a:t>
                      </a:r>
                    </a:p>
                    <a:p>
                      <a:pPr marL="0" marR="0" lvl="0" indent="0" algn="ctr" rtl="0">
                        <a:lnSpc>
                          <a:spcPct val="100000"/>
                        </a:lnSpc>
                        <a:spcBef>
                          <a:spcPts val="0"/>
                        </a:spcBef>
                        <a:spcAft>
                          <a:spcPts val="0"/>
                        </a:spcAft>
                        <a:buClr>
                          <a:srgbClr val="000000"/>
                        </a:buClr>
                        <a:buSzPts val="800"/>
                        <a:buFont typeface="Arial"/>
                        <a:buNone/>
                      </a:pPr>
                      <a:endParaRPr lang="en-GB"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2, 7, 9</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Peas, Mash</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 &amp; Gravy</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latin typeface="Calibri"/>
                          <a:ea typeface="Calibri"/>
                          <a:cs typeface="Calibri"/>
                          <a:sym typeface="Calibri"/>
                        </a:rPr>
                        <a:t>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Lemon &amp; Blueberry </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r h="916452">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WEDNESDAY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Chicken Roast </a:t>
                      </a:r>
                      <a:endParaRPr dirty="0"/>
                    </a:p>
                    <a:p>
                      <a:pPr marL="171450" marR="0" lvl="0" indent="-114300" algn="ctr" rtl="0">
                        <a:lnSpc>
                          <a:spcPct val="100000"/>
                        </a:lnSpc>
                        <a:spcBef>
                          <a:spcPts val="0"/>
                        </a:spcBef>
                        <a:spcAft>
                          <a:spcPts val="0"/>
                        </a:spcAft>
                        <a:buClr>
                          <a:schemeClr val="dk1"/>
                        </a:buClr>
                        <a:buSzPts val="900"/>
                        <a:buFont typeface="Arial"/>
                        <a:buNone/>
                      </a:pPr>
                      <a:r>
                        <a:rPr lang="en-GB" sz="800" b="0" u="none" strike="noStrike" cap="none" dirty="0">
                          <a:solidFill>
                            <a:schemeClr val="dk1"/>
                          </a:solidFill>
                          <a:latin typeface="Calibri"/>
                          <a:ea typeface="Calibri"/>
                          <a:cs typeface="Calibri"/>
                          <a:sym typeface="Calibri"/>
                        </a:rPr>
                        <a:t>2/4</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Calibri"/>
                          <a:ea typeface="Calibri"/>
                          <a:cs typeface="Calibri"/>
                          <a:sym typeface="Calibri"/>
                        </a:rPr>
                        <a:t>Cauliflower &amp;</a:t>
                      </a:r>
                      <a:endParaRPr dirty="0"/>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Calibri"/>
                          <a:ea typeface="Calibri"/>
                          <a:cs typeface="Calibri"/>
                          <a:sym typeface="Calibri"/>
                        </a:rPr>
                        <a:t>Broccoli Bake</a:t>
                      </a:r>
                      <a:endParaRPr dirty="0"/>
                    </a:p>
                    <a:p>
                      <a:pPr marL="0" marR="0" lvl="0" indent="0" algn="ctr" rtl="0">
                        <a:lnSpc>
                          <a:spcPct val="100000"/>
                        </a:lnSpc>
                        <a:spcBef>
                          <a:spcPts val="0"/>
                        </a:spcBef>
                        <a:spcAft>
                          <a:spcPts val="0"/>
                        </a:spcAft>
                        <a:buClr>
                          <a:srgbClr val="000000"/>
                        </a:buClr>
                        <a:buSzPts val="800"/>
                        <a:buFont typeface="Arial"/>
                        <a:buNone/>
                      </a:pPr>
                      <a:r>
                        <a:rPr lang="en-GB" sz="800" b="0" i="0" u="none" strike="noStrike" cap="none" dirty="0">
                          <a:solidFill>
                            <a:schemeClr val="dk1"/>
                          </a:solidFill>
                          <a:latin typeface="Calibri"/>
                          <a:ea typeface="Calibri"/>
                          <a:cs typeface="Calibri"/>
                          <a:sym typeface="Calibri"/>
                        </a:rPr>
                        <a:t>2, 7</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Roast Potatoes &amp; Vegetables</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Strawberry Shortbread</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2, 13</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2"/>
                  </a:ext>
                </a:extLst>
              </a:tr>
              <a:tr h="847913">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THURSDAY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Chilli Salsa </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Chicken</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171450" marR="0" lvl="0" indent="-95250" algn="ctr" rtl="0">
                        <a:lnSpc>
                          <a:spcPct val="100000"/>
                        </a:lnSpc>
                        <a:spcBef>
                          <a:spcPts val="0"/>
                        </a:spcBef>
                        <a:spcAft>
                          <a:spcPts val="0"/>
                        </a:spcAft>
                        <a:buClr>
                          <a:schemeClr val="dk1"/>
                        </a:buClr>
                        <a:buSzPts val="1200"/>
                        <a:buFont typeface="Arial"/>
                        <a:buNone/>
                      </a:pPr>
                      <a:r>
                        <a:rPr lang="en-GB" sz="1400" b="0" u="none" strike="noStrike" cap="none" dirty="0">
                          <a:solidFill>
                            <a:schemeClr val="dk1"/>
                          </a:solidFill>
                          <a:latin typeface="Calibri"/>
                          <a:ea typeface="Calibri"/>
                          <a:cs typeface="Calibri"/>
                          <a:sym typeface="Calibri"/>
                        </a:rPr>
                        <a:t>Five Bean</a:t>
                      </a:r>
                    </a:p>
                    <a:p>
                      <a:pPr marL="171450" marR="0" lvl="0" indent="-95250" algn="ctr" rtl="0">
                        <a:lnSpc>
                          <a:spcPct val="100000"/>
                        </a:lnSpc>
                        <a:spcBef>
                          <a:spcPts val="0"/>
                        </a:spcBef>
                        <a:spcAft>
                          <a:spcPts val="0"/>
                        </a:spcAft>
                        <a:buClr>
                          <a:schemeClr val="dk1"/>
                        </a:buClr>
                        <a:buSzPts val="1200"/>
                        <a:buFont typeface="Arial"/>
                        <a:buNone/>
                      </a:pPr>
                      <a:r>
                        <a:rPr lang="en-GB" sz="1400" b="0" u="none" strike="noStrike" cap="none" dirty="0">
                          <a:solidFill>
                            <a:schemeClr val="dk1"/>
                          </a:solidFill>
                          <a:latin typeface="Calibri"/>
                          <a:ea typeface="Calibri"/>
                          <a:cs typeface="Calibri"/>
                          <a:sym typeface="Calibri"/>
                        </a:rPr>
                        <a:t> Chilli</a:t>
                      </a:r>
                    </a:p>
                    <a:p>
                      <a:pPr marL="171450" marR="0" lvl="0" indent="-95250" algn="ctr" rtl="0">
                        <a:lnSpc>
                          <a:spcPct val="100000"/>
                        </a:lnSpc>
                        <a:spcBef>
                          <a:spcPts val="0"/>
                        </a:spcBef>
                        <a:spcAft>
                          <a:spcPts val="0"/>
                        </a:spcAft>
                        <a:buClr>
                          <a:schemeClr val="dk1"/>
                        </a:buClr>
                        <a:buSzPts val="1200"/>
                        <a:buFont typeface="Arial"/>
                        <a:buNone/>
                      </a:pPr>
                      <a:endParaRPr lang="en-GB" sz="800" b="0" u="none" strike="noStrike" cap="none" dirty="0">
                        <a:solidFill>
                          <a:schemeClr val="dk1"/>
                        </a:solidFill>
                        <a:latin typeface="Calibri"/>
                        <a:ea typeface="Calibri"/>
                        <a:cs typeface="Calibri"/>
                        <a:sym typeface="Calibri"/>
                      </a:endParaRPr>
                    </a:p>
                    <a:p>
                      <a:pPr marL="171450" marR="0" lvl="0" indent="-95250" algn="ctr" rtl="0">
                        <a:lnSpc>
                          <a:spcPct val="100000"/>
                        </a:lnSpc>
                        <a:spcBef>
                          <a:spcPts val="0"/>
                        </a:spcBef>
                        <a:spcAft>
                          <a:spcPts val="0"/>
                        </a:spcAft>
                        <a:buClr>
                          <a:schemeClr val="dk1"/>
                        </a:buClr>
                        <a:buSzPts val="1200"/>
                        <a:buFont typeface="Arial"/>
                        <a:buNone/>
                      </a:pPr>
                      <a:r>
                        <a:rPr lang="en-GB" sz="800" b="0" u="none" strike="noStrike" cap="none" dirty="0">
                          <a:solidFill>
                            <a:schemeClr val="dk1"/>
                          </a:solidFill>
                          <a:latin typeface="Calibri"/>
                          <a:ea typeface="Calibri"/>
                          <a:cs typeface="Calibri"/>
                          <a:sym typeface="Calibri"/>
                        </a:rPr>
                        <a:t>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None/>
                      </a:pPr>
                      <a:r>
                        <a:rPr lang="en-GB" sz="1400" b="0" u="none" strike="noStrike" cap="none" dirty="0">
                          <a:latin typeface="Calibri"/>
                          <a:ea typeface="Calibri"/>
                          <a:cs typeface="Calibri"/>
                          <a:sym typeface="Calibri"/>
                        </a:rPr>
                        <a:t>Rice &amp; Mexican Pepper Slaw</a:t>
                      </a: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latin typeface="Calibri"/>
                          <a:ea typeface="Calibri"/>
                          <a:cs typeface="Calibri"/>
                          <a:sym typeface="Calibri"/>
                        </a:rPr>
                        <a:t>Orange &amp; Lemon</a:t>
                      </a:r>
                    </a:p>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latin typeface="Calibri"/>
                          <a:ea typeface="Calibri"/>
                          <a:cs typeface="Calibri"/>
                          <a:sym typeface="Calibri"/>
                        </a:rPr>
                        <a:t>Traybake</a:t>
                      </a:r>
                      <a:endParaRPr dirty="0"/>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latin typeface="Calibri"/>
                          <a:ea typeface="Calibri"/>
                          <a:cs typeface="Calibri"/>
                          <a:sym typeface="Calibri"/>
                        </a:rPr>
                        <a:t>2,4,13</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3"/>
                  </a:ext>
                </a:extLst>
              </a:tr>
              <a:tr h="1058648">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FRIDAY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Battered Fish</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latin typeface="Calibri"/>
                          <a:ea typeface="Calibri"/>
                          <a:cs typeface="Calibri"/>
                          <a:sym typeface="Calibri"/>
                        </a:rPr>
                        <a:t>2, 5 </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South American Burrito</a:t>
                      </a:r>
                    </a:p>
                    <a:p>
                      <a:pPr marL="0" marR="0" lvl="0" indent="0" algn="ctr" rtl="0">
                        <a:lnSpc>
                          <a:spcPct val="100000"/>
                        </a:lnSpc>
                        <a:spcBef>
                          <a:spcPts val="0"/>
                        </a:spcBef>
                        <a:spcAft>
                          <a:spcPts val="0"/>
                        </a:spcAft>
                        <a:buClr>
                          <a:srgbClr val="000000"/>
                        </a:buClr>
                        <a:buSzPts val="800"/>
                        <a:buFont typeface="Arial"/>
                        <a:buNone/>
                      </a:pPr>
                      <a:endParaRPr lang="en-GB"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Chips &amp;</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 Peas </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lang="en-GB" sz="1400" b="0" u="none" strike="noStrike" cap="none" dirty="0">
                        <a:latin typeface="Calibri"/>
                        <a:ea typeface="Calibri"/>
                        <a:cs typeface="Calibri"/>
                        <a:sym typeface="Calibri"/>
                      </a:endParaRPr>
                    </a:p>
                    <a:p>
                      <a:pPr marL="0" marR="0" lvl="0" indent="0" algn="l" rtl="0">
                        <a:lnSpc>
                          <a:spcPct val="100000"/>
                        </a:lnSpc>
                        <a:spcBef>
                          <a:spcPts val="0"/>
                        </a:spcBef>
                        <a:spcAft>
                          <a:spcPts val="0"/>
                        </a:spcAft>
                        <a:buNone/>
                      </a:pPr>
                      <a:endParaRPr lang="en-GB"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Selection of Puddings</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Ask on the 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4"/>
                  </a:ext>
                </a:extLst>
              </a:tr>
            </a:tbl>
          </a:graphicData>
        </a:graphic>
      </p:graphicFrame>
      <p:sp>
        <p:nvSpPr>
          <p:cNvPr id="85" name="Google Shape;85;p1"/>
          <p:cNvSpPr/>
          <p:nvPr/>
        </p:nvSpPr>
        <p:spPr>
          <a:xfrm>
            <a:off x="3711372" y="151587"/>
            <a:ext cx="4769255" cy="923330"/>
          </a:xfrm>
          <a:prstGeom prst="rect">
            <a:avLst/>
          </a:prstGeom>
          <a:noFill/>
          <a:ln>
            <a:noFill/>
          </a:ln>
          <a:effectLst>
            <a:outerShdw blurRad="149987" dist="250190" dir="8460000" algn="ctr">
              <a:srgbClr val="000000">
                <a:alpha val="27450"/>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lt2"/>
                </a:solidFill>
                <a:latin typeface="Calibri"/>
                <a:ea typeface="Calibri"/>
                <a:cs typeface="Calibri"/>
                <a:sym typeface="Calibri"/>
              </a:rPr>
              <a:t> </a:t>
            </a:r>
            <a:r>
              <a:rPr lang="en-GB" sz="5400" b="1" i="0" u="none" strike="noStrike" cap="none">
                <a:solidFill>
                  <a:schemeClr val="dk1"/>
                </a:solidFill>
                <a:latin typeface="Calibri"/>
                <a:ea typeface="Calibri"/>
                <a:cs typeface="Calibri"/>
                <a:sym typeface="Calibri"/>
              </a:rPr>
              <a:t>MENU WEEK 1 </a:t>
            </a:r>
            <a:endParaRPr sz="5400" b="1" i="0" u="none" strike="noStrike" cap="none">
              <a:solidFill>
                <a:schemeClr val="dk1"/>
              </a:solidFill>
              <a:latin typeface="Calibri"/>
              <a:ea typeface="Calibri"/>
              <a:cs typeface="Calibri"/>
              <a:sym typeface="Calibri"/>
            </a:endParaRPr>
          </a:p>
        </p:txBody>
      </p:sp>
      <p:sp>
        <p:nvSpPr>
          <p:cNvPr id="86" name="Google Shape;86;p1"/>
          <p:cNvSpPr/>
          <p:nvPr/>
        </p:nvSpPr>
        <p:spPr>
          <a:xfrm rot="-906871">
            <a:off x="8582059" y="18045"/>
            <a:ext cx="2095242" cy="923330"/>
          </a:xfrm>
          <a:prstGeom prst="rect">
            <a:avLst/>
          </a:prstGeom>
          <a:noFill/>
          <a:ln>
            <a:noFill/>
          </a:ln>
          <a:effectLst>
            <a:outerShdw blurRad="149987" dist="250190" dir="8460000" algn="ctr">
              <a:srgbClr val="000000">
                <a:alpha val="27450"/>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dk1"/>
                </a:solidFill>
                <a:latin typeface="Calibri"/>
                <a:ea typeface="Calibri"/>
                <a:cs typeface="Calibri"/>
                <a:sym typeface="Calibri"/>
              </a:rPr>
              <a:t>2025</a:t>
            </a:r>
            <a:endParaRPr sz="5400" b="1" i="0" u="none" strike="noStrike" cap="none">
              <a:solidFill>
                <a:schemeClr val="dk1"/>
              </a:solidFill>
              <a:latin typeface="Calibri"/>
              <a:ea typeface="Calibri"/>
              <a:cs typeface="Calibri"/>
              <a:sym typeface="Calibri"/>
            </a:endParaRPr>
          </a:p>
        </p:txBody>
      </p:sp>
      <p:sp>
        <p:nvSpPr>
          <p:cNvPr id="87" name="Google Shape;87;p1"/>
          <p:cNvSpPr/>
          <p:nvPr/>
        </p:nvSpPr>
        <p:spPr>
          <a:xfrm>
            <a:off x="3297748" y="6185634"/>
            <a:ext cx="5247222" cy="415458"/>
          </a:xfrm>
          <a:prstGeom prst="rect">
            <a:avLst/>
          </a:prstGeom>
          <a:solidFill>
            <a:srgbClr val="FFD966"/>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Wholemeal bread, fresh salads, a variety of seasonal fresh fruit, yogurts &amp; jacket potatoes.</a:t>
            </a:r>
            <a:endParaRPr sz="1400" b="0"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Please note that all our dishes can be adapted to suit the majority of dietary requirements</a:t>
            </a:r>
            <a:endParaRPr sz="5400" b="1" i="0" u="none" strike="noStrike" cap="none">
              <a:solidFill>
                <a:schemeClr val="dk1"/>
              </a:solidFill>
              <a:latin typeface="Calibri"/>
              <a:ea typeface="Calibri"/>
              <a:cs typeface="Calibri"/>
              <a:sym typeface="Calibri"/>
            </a:endParaRPr>
          </a:p>
        </p:txBody>
      </p:sp>
      <p:sp>
        <p:nvSpPr>
          <p:cNvPr id="88" name="Google Shape;88;p1"/>
          <p:cNvSpPr txBox="1"/>
          <p:nvPr/>
        </p:nvSpPr>
        <p:spPr>
          <a:xfrm>
            <a:off x="312304" y="2233565"/>
            <a:ext cx="1564640" cy="256989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 Celery</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2. Gluten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3. Crustaceans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4. Eggs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5. Fish</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6. Lupin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7. Milk</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8. Molluscs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9. Mustard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10. Peanuts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11. Sesame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12. Soybeans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13. Sulphites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14. Tree 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A/F Allergen Free</a:t>
            </a:r>
            <a:endParaRPr sz="1400" b="0" i="0" u="none" strike="noStrike" cap="none">
              <a:solidFill>
                <a:schemeClr val="dk1"/>
              </a:solidFill>
              <a:latin typeface="Arial"/>
              <a:ea typeface="Arial"/>
              <a:cs typeface="Arial"/>
              <a:sym typeface="Arial"/>
            </a:endParaRPr>
          </a:p>
        </p:txBody>
      </p:sp>
      <p:sp>
        <p:nvSpPr>
          <p:cNvPr id="89" name="Google Shape;89;p1"/>
          <p:cNvSpPr txBox="1"/>
          <p:nvPr/>
        </p:nvSpPr>
        <p:spPr>
          <a:xfrm>
            <a:off x="268728" y="1768050"/>
            <a:ext cx="1469813"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ALLERGEN KEY</a:t>
            </a:r>
            <a:endParaRPr sz="1200" b="0" i="0" u="none" strike="noStrike" cap="none">
              <a:solidFill>
                <a:schemeClr val="dk1"/>
              </a:solidFill>
              <a:latin typeface="Calibri"/>
              <a:ea typeface="Calibri"/>
              <a:cs typeface="Calibri"/>
              <a:sym typeface="Calibri"/>
            </a:endParaRPr>
          </a:p>
        </p:txBody>
      </p:sp>
      <p:sp>
        <p:nvSpPr>
          <p:cNvPr id="90" name="Google Shape;90;p1"/>
          <p:cNvSpPr txBox="1"/>
          <p:nvPr/>
        </p:nvSpPr>
        <p:spPr>
          <a:xfrm>
            <a:off x="75687" y="5134541"/>
            <a:ext cx="1855894"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Catering provided by Greenshaw</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Learning Trust.</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products are locally sourced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wherever possible.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food is cooked fresh on the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school site each day.</a:t>
            </a:r>
            <a:endParaRPr sz="1400" b="0" i="0" u="none" strike="noStrike" cap="none">
              <a:solidFill>
                <a:schemeClr val="dk1"/>
              </a:solidFill>
              <a:latin typeface="Arial"/>
              <a:ea typeface="Arial"/>
              <a:cs typeface="Arial"/>
              <a:sym typeface="Arial"/>
            </a:endParaRPr>
          </a:p>
        </p:txBody>
      </p:sp>
      <p:pic>
        <p:nvPicPr>
          <p:cNvPr id="91" name="Google Shape;91;p1"/>
          <p:cNvPicPr preferRelativeResize="0"/>
          <p:nvPr/>
        </p:nvPicPr>
        <p:blipFill rotWithShape="1">
          <a:blip r:embed="rId3">
            <a:alphaModFix/>
          </a:blip>
          <a:srcRect/>
          <a:stretch/>
        </p:blipFill>
        <p:spPr>
          <a:xfrm>
            <a:off x="10878222" y="6259398"/>
            <a:ext cx="1158467" cy="477203"/>
          </a:xfrm>
          <a:prstGeom prst="rect">
            <a:avLst/>
          </a:prstGeom>
          <a:noFill/>
          <a:ln>
            <a:noFill/>
          </a:ln>
        </p:spPr>
      </p:pic>
      <p:sp>
        <p:nvSpPr>
          <p:cNvPr id="92" name="Google Shape;92;p1"/>
          <p:cNvSpPr txBox="1"/>
          <p:nvPr/>
        </p:nvSpPr>
        <p:spPr>
          <a:xfrm>
            <a:off x="1898427" y="6111752"/>
            <a:ext cx="1299835"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400" b="1" i="0" u="none" strike="noStrike" cap="none">
                <a:solidFill>
                  <a:schemeClr val="dk1"/>
                </a:solidFill>
                <a:latin typeface="Arial"/>
                <a:ea typeface="Arial"/>
                <a:cs typeface="Arial"/>
                <a:sym typeface="Arial"/>
              </a:rPr>
              <a:t>AVAILABLE DAILY </a:t>
            </a:r>
            <a:endParaRPr sz="1400" b="0" i="0" u="none" strike="noStrike" cap="none">
              <a:solidFill>
                <a:schemeClr val="dk1"/>
              </a:solidFill>
              <a:latin typeface="Arial"/>
              <a:ea typeface="Arial"/>
              <a:cs typeface="Arial"/>
              <a:sym typeface="Arial"/>
            </a:endParaRPr>
          </a:p>
        </p:txBody>
      </p:sp>
      <p:pic>
        <p:nvPicPr>
          <p:cNvPr id="93" name="Google Shape;93;p1"/>
          <p:cNvPicPr preferRelativeResize="0"/>
          <p:nvPr/>
        </p:nvPicPr>
        <p:blipFill rotWithShape="1">
          <a:blip r:embed="rId4">
            <a:alphaModFix/>
          </a:blip>
          <a:srcRect/>
          <a:stretch/>
        </p:blipFill>
        <p:spPr>
          <a:xfrm>
            <a:off x="4176002" y="2772718"/>
            <a:ext cx="503448" cy="260250"/>
          </a:xfrm>
          <a:prstGeom prst="rect">
            <a:avLst/>
          </a:prstGeom>
          <a:noFill/>
          <a:ln>
            <a:noFill/>
          </a:ln>
        </p:spPr>
      </p:pic>
      <p:pic>
        <p:nvPicPr>
          <p:cNvPr id="94" name="Google Shape;94;p1"/>
          <p:cNvPicPr preferRelativeResize="0"/>
          <p:nvPr/>
        </p:nvPicPr>
        <p:blipFill rotWithShape="1">
          <a:blip r:embed="rId5">
            <a:alphaModFix/>
          </a:blip>
          <a:srcRect/>
          <a:stretch/>
        </p:blipFill>
        <p:spPr>
          <a:xfrm>
            <a:off x="5899641" y="1856554"/>
            <a:ext cx="465813" cy="270082"/>
          </a:xfrm>
          <a:prstGeom prst="rect">
            <a:avLst/>
          </a:prstGeom>
          <a:noFill/>
          <a:ln>
            <a:noFill/>
          </a:ln>
        </p:spPr>
      </p:pic>
      <p:pic>
        <p:nvPicPr>
          <p:cNvPr id="95" name="Google Shape;95;p1"/>
          <p:cNvPicPr preferRelativeResize="0"/>
          <p:nvPr/>
        </p:nvPicPr>
        <p:blipFill rotWithShape="1">
          <a:blip r:embed="rId6">
            <a:alphaModFix/>
          </a:blip>
          <a:srcRect/>
          <a:stretch/>
        </p:blipFill>
        <p:spPr>
          <a:xfrm>
            <a:off x="9057162" y="3662186"/>
            <a:ext cx="465813" cy="260250"/>
          </a:xfrm>
          <a:prstGeom prst="rect">
            <a:avLst/>
          </a:prstGeom>
          <a:noFill/>
          <a:ln>
            <a:noFill/>
          </a:ln>
        </p:spPr>
      </p:pic>
      <p:pic>
        <p:nvPicPr>
          <p:cNvPr id="96" name="Google Shape;96;p1"/>
          <p:cNvPicPr preferRelativeResize="0"/>
          <p:nvPr/>
        </p:nvPicPr>
        <p:blipFill rotWithShape="1">
          <a:blip r:embed="rId7">
            <a:alphaModFix/>
          </a:blip>
          <a:srcRect/>
          <a:stretch/>
        </p:blipFill>
        <p:spPr>
          <a:xfrm>
            <a:off x="8952590" y="5738328"/>
            <a:ext cx="465813" cy="258526"/>
          </a:xfrm>
          <a:prstGeom prst="rect">
            <a:avLst/>
          </a:prstGeom>
          <a:noFill/>
          <a:ln>
            <a:noFill/>
          </a:ln>
        </p:spPr>
      </p:pic>
      <p:pic>
        <p:nvPicPr>
          <p:cNvPr id="97" name="Google Shape;97;p1"/>
          <p:cNvPicPr preferRelativeResize="0"/>
          <p:nvPr/>
        </p:nvPicPr>
        <p:blipFill rotWithShape="1">
          <a:blip r:embed="rId8">
            <a:alphaModFix/>
          </a:blip>
          <a:srcRect/>
          <a:stretch/>
        </p:blipFill>
        <p:spPr>
          <a:xfrm>
            <a:off x="11065584" y="2219889"/>
            <a:ext cx="684256" cy="1815882"/>
          </a:xfrm>
          <a:prstGeom prst="rect">
            <a:avLst/>
          </a:prstGeom>
          <a:noFill/>
          <a:ln>
            <a:noFill/>
          </a:ln>
        </p:spPr>
      </p:pic>
      <p:pic>
        <p:nvPicPr>
          <p:cNvPr id="98" name="Google Shape;98;p1"/>
          <p:cNvPicPr preferRelativeResize="0"/>
          <p:nvPr/>
        </p:nvPicPr>
        <p:blipFill rotWithShape="1">
          <a:blip r:embed="rId9">
            <a:alphaModFix/>
          </a:blip>
          <a:srcRect/>
          <a:stretch/>
        </p:blipFill>
        <p:spPr>
          <a:xfrm>
            <a:off x="108843" y="15863"/>
            <a:ext cx="1789584" cy="1182708"/>
          </a:xfrm>
          <a:prstGeom prst="rect">
            <a:avLst/>
          </a:prstGeom>
          <a:noFill/>
          <a:ln>
            <a:noFill/>
          </a:ln>
        </p:spPr>
      </p:pic>
      <p:sp>
        <p:nvSpPr>
          <p:cNvPr id="99" name="Google Shape;99;p1"/>
          <p:cNvSpPr txBox="1"/>
          <p:nvPr/>
        </p:nvSpPr>
        <p:spPr>
          <a:xfrm>
            <a:off x="10778736" y="4241989"/>
            <a:ext cx="125795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800" b="0" i="0" u="none" strike="noStrike" cap="none">
                <a:solidFill>
                  <a:srgbClr val="000000"/>
                </a:solidFill>
                <a:latin typeface="Arial"/>
                <a:ea typeface="Arial"/>
                <a:cs typeface="Arial"/>
                <a:sym typeface="Arial"/>
              </a:rPr>
              <a:t>"We are dedicated to minimizing our carbon footprint by actively reducing food waste throughout our operations, from sourcing to serving. Through staff training, supplier collaboration, and customer engagement, we are committed to making a positive environmental impact." </a:t>
            </a:r>
            <a:endParaRPr/>
          </a:p>
        </p:txBody>
      </p:sp>
      <p:sp>
        <p:nvSpPr>
          <p:cNvPr id="100" name="Google Shape;100;p1"/>
          <p:cNvSpPr/>
          <p:nvPr/>
        </p:nvSpPr>
        <p:spPr>
          <a:xfrm>
            <a:off x="9700181" y="5948313"/>
            <a:ext cx="1078555" cy="788288"/>
          </a:xfrm>
          <a:prstGeom prst="wedgeRectCallout">
            <a:avLst>
              <a:gd name="adj1" fmla="val -41393"/>
              <a:gd name="adj2" fmla="val -79137"/>
            </a:avLst>
          </a:prstGeom>
          <a:solidFill>
            <a:srgbClr val="3F3F3F"/>
          </a:solidFill>
          <a:ln>
            <a:noFill/>
          </a:ln>
          <a:effectLst>
            <a:outerShdw blurRad="149987" dist="250190" dir="8460000" algn="ctr">
              <a:srgbClr val="000000">
                <a:alpha val="2745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omic Sans MS"/>
                <a:ea typeface="Comic Sans MS"/>
                <a:cs typeface="Comic Sans MS"/>
                <a:sym typeface="Comic Sans MS"/>
              </a:rPr>
              <a:t>Look out for Chef’s Specials </a:t>
            </a:r>
            <a:endParaRPr sz="1400" b="1" i="0" u="none" strike="noStrike" cap="none">
              <a:solidFill>
                <a:schemeClr val="lt1"/>
              </a:solidFill>
              <a:latin typeface="Comic Sans MS"/>
              <a:ea typeface="Comic Sans MS"/>
              <a:cs typeface="Comic Sans MS"/>
              <a:sym typeface="Comic Sans MS"/>
            </a:endParaRPr>
          </a:p>
        </p:txBody>
      </p:sp>
      <p:pic>
        <p:nvPicPr>
          <p:cNvPr id="101" name="Google Shape;101;p1"/>
          <p:cNvPicPr preferRelativeResize="0"/>
          <p:nvPr/>
        </p:nvPicPr>
        <p:blipFill rotWithShape="1">
          <a:blip r:embed="rId7">
            <a:alphaModFix/>
          </a:blip>
          <a:srcRect/>
          <a:stretch/>
        </p:blipFill>
        <p:spPr>
          <a:xfrm>
            <a:off x="5835195" y="2774442"/>
            <a:ext cx="465813" cy="258526"/>
          </a:xfrm>
          <a:prstGeom prst="rect">
            <a:avLst/>
          </a:prstGeom>
          <a:noFill/>
          <a:ln>
            <a:noFill/>
          </a:ln>
        </p:spPr>
      </p:pic>
      <p:pic>
        <p:nvPicPr>
          <p:cNvPr id="102" name="Google Shape;102;p1"/>
          <p:cNvPicPr preferRelativeResize="0"/>
          <p:nvPr/>
        </p:nvPicPr>
        <p:blipFill rotWithShape="1">
          <a:blip r:embed="rId7">
            <a:alphaModFix/>
          </a:blip>
          <a:srcRect/>
          <a:stretch/>
        </p:blipFill>
        <p:spPr>
          <a:xfrm>
            <a:off x="9057162" y="1848018"/>
            <a:ext cx="465813" cy="258526"/>
          </a:xfrm>
          <a:prstGeom prst="rect">
            <a:avLst/>
          </a:prstGeom>
          <a:noFill/>
          <a:ln>
            <a:noFill/>
          </a:ln>
        </p:spPr>
      </p:pic>
      <p:pic>
        <p:nvPicPr>
          <p:cNvPr id="103" name="Google Shape;103;p1"/>
          <p:cNvPicPr preferRelativeResize="0"/>
          <p:nvPr/>
        </p:nvPicPr>
        <p:blipFill rotWithShape="1">
          <a:blip r:embed="rId7">
            <a:alphaModFix/>
          </a:blip>
          <a:srcRect/>
          <a:stretch/>
        </p:blipFill>
        <p:spPr>
          <a:xfrm>
            <a:off x="9057162" y="2782030"/>
            <a:ext cx="465813" cy="258526"/>
          </a:xfrm>
          <a:prstGeom prst="rect">
            <a:avLst/>
          </a:prstGeom>
          <a:noFill/>
          <a:ln>
            <a:noFill/>
          </a:ln>
        </p:spPr>
      </p:pic>
      <p:pic>
        <p:nvPicPr>
          <p:cNvPr id="104" name="Google Shape;104;p1"/>
          <p:cNvPicPr preferRelativeResize="0"/>
          <p:nvPr/>
        </p:nvPicPr>
        <p:blipFill rotWithShape="1">
          <a:blip r:embed="rId6">
            <a:alphaModFix/>
          </a:blip>
          <a:srcRect/>
          <a:stretch/>
        </p:blipFill>
        <p:spPr>
          <a:xfrm>
            <a:off x="4140926" y="5657526"/>
            <a:ext cx="503448" cy="260250"/>
          </a:xfrm>
          <a:prstGeom prst="rect">
            <a:avLst/>
          </a:prstGeom>
          <a:noFill/>
          <a:ln>
            <a:noFill/>
          </a:ln>
        </p:spPr>
      </p:pic>
      <p:pic>
        <p:nvPicPr>
          <p:cNvPr id="105" name="Google Shape;105;p1"/>
          <p:cNvPicPr preferRelativeResize="0"/>
          <p:nvPr/>
        </p:nvPicPr>
        <p:blipFill rotWithShape="1">
          <a:blip r:embed="rId6">
            <a:alphaModFix/>
          </a:blip>
          <a:srcRect/>
          <a:stretch/>
        </p:blipFill>
        <p:spPr>
          <a:xfrm>
            <a:off x="5838483" y="4744908"/>
            <a:ext cx="465813" cy="260250"/>
          </a:xfrm>
          <a:prstGeom prst="rect">
            <a:avLst/>
          </a:prstGeom>
          <a:noFill/>
          <a:ln>
            <a:noFill/>
          </a:ln>
        </p:spPr>
      </p:pic>
      <p:pic>
        <p:nvPicPr>
          <p:cNvPr id="106" name="Google Shape;106;p1"/>
          <p:cNvPicPr preferRelativeResize="0"/>
          <p:nvPr/>
        </p:nvPicPr>
        <p:blipFill rotWithShape="1">
          <a:blip r:embed="rId6">
            <a:alphaModFix/>
          </a:blip>
          <a:srcRect/>
          <a:stretch/>
        </p:blipFill>
        <p:spPr>
          <a:xfrm>
            <a:off x="5835195" y="3688163"/>
            <a:ext cx="465813" cy="260250"/>
          </a:xfrm>
          <a:prstGeom prst="rect">
            <a:avLst/>
          </a:prstGeom>
          <a:noFill/>
          <a:ln>
            <a:noFill/>
          </a:ln>
        </p:spPr>
      </p:pic>
      <p:pic>
        <p:nvPicPr>
          <p:cNvPr id="107" name="Google Shape;107;p1"/>
          <p:cNvPicPr preferRelativeResize="0"/>
          <p:nvPr/>
        </p:nvPicPr>
        <p:blipFill rotWithShape="1">
          <a:blip r:embed="rId6">
            <a:alphaModFix/>
          </a:blip>
          <a:srcRect/>
          <a:stretch/>
        </p:blipFill>
        <p:spPr>
          <a:xfrm>
            <a:off x="5838482" y="5651240"/>
            <a:ext cx="465813" cy="260249"/>
          </a:xfrm>
          <a:prstGeom prst="rect">
            <a:avLst/>
          </a:prstGeom>
          <a:noFill/>
          <a:ln>
            <a:noFill/>
          </a:ln>
        </p:spPr>
      </p:pic>
      <p:pic>
        <p:nvPicPr>
          <p:cNvPr id="108" name="Google Shape;108;p1"/>
          <p:cNvPicPr preferRelativeResize="0"/>
          <p:nvPr/>
        </p:nvPicPr>
        <p:blipFill rotWithShape="1">
          <a:blip r:embed="rId6">
            <a:alphaModFix/>
          </a:blip>
          <a:srcRect/>
          <a:stretch/>
        </p:blipFill>
        <p:spPr>
          <a:xfrm>
            <a:off x="4178561" y="4720214"/>
            <a:ext cx="465813" cy="260250"/>
          </a:xfrm>
          <a:prstGeom prst="rect">
            <a:avLst/>
          </a:prstGeom>
          <a:noFill/>
          <a:ln>
            <a:noFill/>
          </a:ln>
        </p:spPr>
      </p:pic>
      <p:pic>
        <p:nvPicPr>
          <p:cNvPr id="109" name="Google Shape;109;p1"/>
          <p:cNvPicPr preferRelativeResize="0"/>
          <p:nvPr/>
        </p:nvPicPr>
        <p:blipFill rotWithShape="1">
          <a:blip r:embed="rId5">
            <a:alphaModFix/>
          </a:blip>
          <a:srcRect/>
          <a:stretch/>
        </p:blipFill>
        <p:spPr>
          <a:xfrm>
            <a:off x="4194819" y="3697670"/>
            <a:ext cx="465813" cy="260250"/>
          </a:xfrm>
          <a:prstGeom prst="rect">
            <a:avLst/>
          </a:prstGeom>
          <a:noFill/>
          <a:ln>
            <a:noFill/>
          </a:ln>
        </p:spPr>
      </p:pic>
      <p:pic>
        <p:nvPicPr>
          <p:cNvPr id="110" name="Google Shape;110;p1"/>
          <p:cNvPicPr preferRelativeResize="0"/>
          <p:nvPr/>
        </p:nvPicPr>
        <p:blipFill rotWithShape="1">
          <a:blip r:embed="rId5">
            <a:alphaModFix/>
          </a:blip>
          <a:srcRect/>
          <a:stretch/>
        </p:blipFill>
        <p:spPr>
          <a:xfrm>
            <a:off x="4213637" y="1845129"/>
            <a:ext cx="465813" cy="270083"/>
          </a:xfrm>
          <a:prstGeom prst="rect">
            <a:avLst/>
          </a:prstGeom>
          <a:noFill/>
          <a:ln>
            <a:noFill/>
          </a:ln>
        </p:spPr>
      </p:pic>
      <p:pic>
        <p:nvPicPr>
          <p:cNvPr id="111" name="Google Shape;111;p1"/>
          <p:cNvPicPr preferRelativeResize="0"/>
          <p:nvPr/>
        </p:nvPicPr>
        <p:blipFill rotWithShape="1">
          <a:blip r:embed="rId10">
            <a:alphaModFix/>
          </a:blip>
          <a:srcRect/>
          <a:stretch/>
        </p:blipFill>
        <p:spPr>
          <a:xfrm>
            <a:off x="6446205" y="1461195"/>
            <a:ext cx="289687" cy="289687"/>
          </a:xfrm>
          <a:prstGeom prst="rect">
            <a:avLst/>
          </a:prstGeom>
          <a:noFill/>
          <a:ln>
            <a:noFill/>
          </a:ln>
        </p:spPr>
      </p:pic>
      <p:pic>
        <p:nvPicPr>
          <p:cNvPr id="112" name="Google Shape;112;p1"/>
          <p:cNvPicPr preferRelativeResize="0"/>
          <p:nvPr/>
        </p:nvPicPr>
        <p:blipFill rotWithShape="1">
          <a:blip r:embed="rId10">
            <a:alphaModFix/>
          </a:blip>
          <a:srcRect/>
          <a:stretch/>
        </p:blipFill>
        <p:spPr>
          <a:xfrm>
            <a:off x="6446205" y="2561291"/>
            <a:ext cx="289687" cy="289687"/>
          </a:xfrm>
          <a:prstGeom prst="rect">
            <a:avLst/>
          </a:prstGeom>
          <a:noFill/>
          <a:ln>
            <a:noFill/>
          </a:ln>
        </p:spPr>
      </p:pic>
      <p:pic>
        <p:nvPicPr>
          <p:cNvPr id="113" name="Google Shape;113;p1"/>
          <p:cNvPicPr preferRelativeResize="0"/>
          <p:nvPr/>
        </p:nvPicPr>
        <p:blipFill rotWithShape="1">
          <a:blip r:embed="rId10">
            <a:alphaModFix/>
          </a:blip>
          <a:srcRect/>
          <a:stretch/>
        </p:blipFill>
        <p:spPr>
          <a:xfrm>
            <a:off x="6446205" y="3571357"/>
            <a:ext cx="289687" cy="289687"/>
          </a:xfrm>
          <a:prstGeom prst="rect">
            <a:avLst/>
          </a:prstGeom>
          <a:noFill/>
          <a:ln>
            <a:noFill/>
          </a:ln>
        </p:spPr>
      </p:pic>
      <p:pic>
        <p:nvPicPr>
          <p:cNvPr id="114" name="Google Shape;114;p1"/>
          <p:cNvPicPr preferRelativeResize="0"/>
          <p:nvPr/>
        </p:nvPicPr>
        <p:blipFill rotWithShape="1">
          <a:blip r:embed="rId10">
            <a:alphaModFix/>
          </a:blip>
          <a:srcRect/>
          <a:stretch/>
        </p:blipFill>
        <p:spPr>
          <a:xfrm>
            <a:off x="6446205" y="4658615"/>
            <a:ext cx="289687" cy="289687"/>
          </a:xfrm>
          <a:prstGeom prst="rect">
            <a:avLst/>
          </a:prstGeom>
          <a:noFill/>
          <a:ln>
            <a:noFill/>
          </a:ln>
        </p:spPr>
      </p:pic>
      <p:pic>
        <p:nvPicPr>
          <p:cNvPr id="115" name="Google Shape;115;p1"/>
          <p:cNvPicPr preferRelativeResize="0"/>
          <p:nvPr/>
        </p:nvPicPr>
        <p:blipFill rotWithShape="1">
          <a:blip r:embed="rId10">
            <a:alphaModFix/>
          </a:blip>
          <a:srcRect/>
          <a:stretch/>
        </p:blipFill>
        <p:spPr>
          <a:xfrm>
            <a:off x="6458345" y="5688008"/>
            <a:ext cx="289687" cy="289687"/>
          </a:xfrm>
          <a:prstGeom prst="rect">
            <a:avLst/>
          </a:prstGeom>
          <a:noFill/>
          <a:ln>
            <a:noFill/>
          </a:ln>
        </p:spPr>
      </p:pic>
      <p:graphicFrame>
        <p:nvGraphicFramePr>
          <p:cNvPr id="116" name="Google Shape;116;p1"/>
          <p:cNvGraphicFramePr/>
          <p:nvPr/>
        </p:nvGraphicFramePr>
        <p:xfrm>
          <a:off x="10747602" y="1340091"/>
          <a:ext cx="1133848" cy="704958"/>
        </p:xfrm>
        <a:graphic>
          <a:graphicData uri="http://schemas.openxmlformats.org/presentationml/2006/ole">
            <mc:AlternateContent xmlns:mc="http://schemas.openxmlformats.org/markup-compatibility/2006">
              <mc:Choice xmlns:v="urn:schemas-microsoft-com:vml" Requires="v">
                <p:oleObj r:id="rId11" imgW="1133848" imgH="704958" progId="Acrobat.Document.DC">
                  <p:embed/>
                </p:oleObj>
              </mc:Choice>
              <mc:Fallback>
                <p:oleObj r:id="rId11" imgW="1133848" imgH="704958" progId="Acrobat.Document.DC">
                  <p:embed/>
                  <p:pic>
                    <p:nvPicPr>
                      <p:cNvPr id="116" name="Google Shape;116;p1"/>
                      <p:cNvPicPr preferRelativeResize="0"/>
                      <p:nvPr/>
                    </p:nvPicPr>
                    <p:blipFill rotWithShape="1">
                      <a:blip r:embed="rId12">
                        <a:alphaModFix/>
                      </a:blip>
                      <a:srcRect/>
                      <a:stretch/>
                    </p:blipFill>
                    <p:spPr>
                      <a:xfrm>
                        <a:off x="10747602" y="1340091"/>
                        <a:ext cx="1133848" cy="704958"/>
                      </a:xfrm>
                      <a:prstGeom prst="rect">
                        <a:avLst/>
                      </a:prstGeom>
                      <a:noFill/>
                      <a:ln>
                        <a:noFill/>
                      </a:ln>
                    </p:spPr>
                  </p:pic>
                </p:oleObj>
              </mc:Fallback>
            </mc:AlternateContent>
          </a:graphicData>
        </a:graphic>
      </p:graphicFrame>
      <p:pic>
        <p:nvPicPr>
          <p:cNvPr id="117" name="Google Shape;117;p1"/>
          <p:cNvPicPr preferRelativeResize="0"/>
          <p:nvPr/>
        </p:nvPicPr>
        <p:blipFill rotWithShape="1">
          <a:blip r:embed="rId13">
            <a:alphaModFix/>
          </a:blip>
          <a:srcRect/>
          <a:stretch/>
        </p:blipFill>
        <p:spPr>
          <a:xfrm>
            <a:off x="10747602" y="200937"/>
            <a:ext cx="1133848" cy="113384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4B081"/>
        </a:solidFill>
        <a:effectLst/>
      </p:bgPr>
    </p:bg>
    <p:spTree>
      <p:nvGrpSpPr>
        <p:cNvPr id="1" name="Shape 121"/>
        <p:cNvGrpSpPr/>
        <p:nvPr/>
      </p:nvGrpSpPr>
      <p:grpSpPr>
        <a:xfrm>
          <a:off x="0" y="0"/>
          <a:ext cx="0" cy="0"/>
          <a:chOff x="0" y="0"/>
          <a:chExt cx="0" cy="0"/>
        </a:xfrm>
      </p:grpSpPr>
      <p:graphicFrame>
        <p:nvGraphicFramePr>
          <p:cNvPr id="122" name="Google Shape;122;p2"/>
          <p:cNvGraphicFramePr/>
          <p:nvPr>
            <p:extLst>
              <p:ext uri="{D42A27DB-BD31-4B8C-83A1-F6EECF244321}">
                <p14:modId xmlns:p14="http://schemas.microsoft.com/office/powerpoint/2010/main" val="369988799"/>
              </p:ext>
            </p:extLst>
          </p:nvPr>
        </p:nvGraphicFramePr>
        <p:xfrm>
          <a:off x="2038768" y="1168640"/>
          <a:ext cx="8142725" cy="4937810"/>
        </p:xfrm>
        <a:graphic>
          <a:graphicData uri="http://schemas.openxmlformats.org/drawingml/2006/table">
            <a:tbl>
              <a:tblPr firstRow="1" bandRow="1">
                <a:noFill/>
                <a:tableStyleId>{90D733AB-8D7A-422B-83B0-8F434C680A39}</a:tableStyleId>
              </a:tblPr>
              <a:tblGrid>
                <a:gridCol w="1688025">
                  <a:extLst>
                    <a:ext uri="{9D8B030D-6E8A-4147-A177-3AD203B41FA5}">
                      <a16:colId xmlns:a16="http://schemas.microsoft.com/office/drawing/2014/main" val="20000"/>
                    </a:ext>
                  </a:extLst>
                </a:gridCol>
                <a:gridCol w="1688025">
                  <a:extLst>
                    <a:ext uri="{9D8B030D-6E8A-4147-A177-3AD203B41FA5}">
                      <a16:colId xmlns:a16="http://schemas.microsoft.com/office/drawing/2014/main" val="20001"/>
                    </a:ext>
                  </a:extLst>
                </a:gridCol>
                <a:gridCol w="1688025">
                  <a:extLst>
                    <a:ext uri="{9D8B030D-6E8A-4147-A177-3AD203B41FA5}">
                      <a16:colId xmlns:a16="http://schemas.microsoft.com/office/drawing/2014/main" val="20002"/>
                    </a:ext>
                  </a:extLst>
                </a:gridCol>
                <a:gridCol w="1688025">
                  <a:extLst>
                    <a:ext uri="{9D8B030D-6E8A-4147-A177-3AD203B41FA5}">
                      <a16:colId xmlns:a16="http://schemas.microsoft.com/office/drawing/2014/main" val="20003"/>
                    </a:ext>
                  </a:extLst>
                </a:gridCol>
                <a:gridCol w="1390625">
                  <a:extLst>
                    <a:ext uri="{9D8B030D-6E8A-4147-A177-3AD203B41FA5}">
                      <a16:colId xmlns:a16="http://schemas.microsoft.com/office/drawing/2014/main" val="20004"/>
                    </a:ext>
                  </a:extLst>
                </a:gridCol>
              </a:tblGrid>
              <a:tr h="10161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MONDAY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b="0" dirty="0">
                          <a:latin typeface="Calibri" panose="020F0502020204030204" pitchFamily="34" charset="0"/>
                          <a:cs typeface="Calibri" panose="020F0502020204030204" pitchFamily="34" charset="0"/>
                        </a:rPr>
                        <a:t>Mediterranean</a:t>
                      </a:r>
                      <a:r>
                        <a:rPr lang="en-GB" b="0" dirty="0"/>
                        <a:t> </a:t>
                      </a:r>
                      <a:endParaRPr b="0"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Chicken</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Vegetable Tagine </a:t>
                      </a:r>
                    </a:p>
                    <a:p>
                      <a:pPr marL="0" marR="0" lvl="0" indent="0" algn="ctr" rtl="0">
                        <a:lnSpc>
                          <a:spcPct val="100000"/>
                        </a:lnSpc>
                        <a:spcBef>
                          <a:spcPts val="0"/>
                        </a:spcBef>
                        <a:spcAft>
                          <a:spcPts val="0"/>
                        </a:spcAft>
                        <a:buClr>
                          <a:srgbClr val="000000"/>
                        </a:buClr>
                        <a:buSzPts val="800"/>
                        <a:buFont typeface="Arial"/>
                        <a:buNone/>
                      </a:pPr>
                      <a:endParaRPr lang="en-GB"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2, 7, 12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Moroccan, Cous Cous &amp;</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cs typeface="Calibri"/>
                          <a:sym typeface="Calibri"/>
                        </a:rPr>
                        <a:t>Roasted Veg</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solidFill>
                            <a:schemeClr val="dk1"/>
                          </a:solidFill>
                          <a:latin typeface="Calibri"/>
                          <a:ea typeface="Calibri"/>
                          <a:cs typeface="Calibri"/>
                          <a:sym typeface="Calibri"/>
                        </a:rPr>
                        <a:t>Sprinkle </a:t>
                      </a:r>
                    </a:p>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solidFill>
                            <a:schemeClr val="dk1"/>
                          </a:solidFill>
                          <a:latin typeface="Calibri"/>
                          <a:ea typeface="Calibri"/>
                          <a:cs typeface="Calibri"/>
                          <a:sym typeface="Calibri"/>
                        </a:rPr>
                        <a:t>Cake</a:t>
                      </a:r>
                      <a:endParaRPr dirty="0"/>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solidFill>
                            <a:schemeClr val="dk1"/>
                          </a:solidFill>
                          <a:latin typeface="Calibri"/>
                          <a:ea typeface="Calibri"/>
                          <a:cs typeface="Calibri"/>
                          <a:sym typeface="Calibri"/>
                        </a:rPr>
                        <a:t>2 ,4</a:t>
                      </a:r>
                      <a:endParaRPr dirty="0"/>
                    </a:p>
                    <a:p>
                      <a:pPr marL="0" marR="0" lvl="0" indent="0" algn="ctr" rtl="0">
                        <a:lnSpc>
                          <a:spcPct val="100000"/>
                        </a:lnSpc>
                        <a:spcBef>
                          <a:spcPts val="0"/>
                        </a:spcBef>
                        <a:spcAft>
                          <a:spcPts val="0"/>
                        </a:spcAft>
                        <a:buClr>
                          <a:srgbClr val="000000"/>
                        </a:buClr>
                        <a:buSzPts val="1400"/>
                        <a:buFont typeface="Arial"/>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0"/>
                  </a:ext>
                </a:extLst>
              </a:tr>
              <a:tr h="818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TUESDAY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Sweet Chilli beef Noodles </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2, 4, 12</a:t>
                      </a:r>
                      <a:endParaRPr sz="1400" b="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Sweet and Sour Veg  Noodles</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2, 4, 12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dirty="0">
                          <a:latin typeface="Calibri" panose="020F0502020204030204" pitchFamily="34" charset="0"/>
                          <a:cs typeface="Calibri" panose="020F0502020204030204" pitchFamily="34" charset="0"/>
                        </a:rPr>
                        <a:t>Oriental Salad</a:t>
                      </a:r>
                      <a:endParaRPr dirty="0">
                        <a:latin typeface="Calibri" panose="020F0502020204030204" pitchFamily="34" charset="0"/>
                        <a:cs typeface="Calibri" panose="020F0502020204030204" pitchFamily="34" charset="0"/>
                      </a:endParaRPr>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12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solidFill>
                            <a:schemeClr val="dk1"/>
                          </a:solidFill>
                          <a:latin typeface="Calibri"/>
                          <a:ea typeface="Calibri"/>
                          <a:cs typeface="Calibri"/>
                          <a:sym typeface="Calibri"/>
                        </a:rPr>
                        <a:t> Honey Ginger Cookie</a:t>
                      </a:r>
                      <a:endParaRPr dirty="0"/>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solidFill>
                            <a:schemeClr val="dk1"/>
                          </a:solidFill>
                          <a:latin typeface="Calibri"/>
                          <a:ea typeface="Calibri"/>
                          <a:cs typeface="Calibri"/>
                          <a:sym typeface="Calibri"/>
                        </a:rPr>
                        <a:t>2</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1"/>
                  </a:ext>
                </a:extLst>
              </a:tr>
              <a:tr h="900646">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WEDNESDAY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a:solidFill>
                            <a:schemeClr val="dk1"/>
                          </a:solidFill>
                          <a:latin typeface="Calibri"/>
                          <a:ea typeface="Calibri"/>
                          <a:cs typeface="Calibri"/>
                          <a:sym typeface="Calibri"/>
                        </a:rPr>
                        <a:t>Roast Chicken &amp;</a:t>
                      </a:r>
                      <a:endParaRPr/>
                    </a:p>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a:solidFill>
                            <a:schemeClr val="dk1"/>
                          </a:solidFill>
                          <a:latin typeface="Calibri"/>
                          <a:ea typeface="Calibri"/>
                          <a:cs typeface="Calibri"/>
                          <a:sym typeface="Calibri"/>
                        </a:rPr>
                        <a:t>Yorkshire</a:t>
                      </a:r>
                      <a:endParaRPr/>
                    </a:p>
                    <a:p>
                      <a:pPr marL="171450" marR="0" lvl="0" indent="-114300" algn="ctr" rtl="0">
                        <a:lnSpc>
                          <a:spcPct val="100000"/>
                        </a:lnSpc>
                        <a:spcBef>
                          <a:spcPts val="0"/>
                        </a:spcBef>
                        <a:spcAft>
                          <a:spcPts val="0"/>
                        </a:spcAft>
                        <a:buClr>
                          <a:schemeClr val="dk1"/>
                        </a:buClr>
                        <a:buSzPts val="900"/>
                        <a:buFont typeface="Arial"/>
                        <a:buNone/>
                      </a:pPr>
                      <a:r>
                        <a:rPr lang="en-GB" sz="800" b="0" i="0" u="none" strike="noStrike" cap="none">
                          <a:solidFill>
                            <a:schemeClr val="dk1"/>
                          </a:solidFill>
                          <a:latin typeface="Calibri"/>
                          <a:ea typeface="Calibri"/>
                          <a:cs typeface="Calibri"/>
                          <a:sym typeface="Calibri"/>
                        </a:rPr>
                        <a:t>2, 4</a:t>
                      </a:r>
                      <a:endParaRPr/>
                    </a:p>
                    <a:p>
                      <a:pPr marL="0" marR="0" lvl="0" indent="0" algn="l"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Calibri"/>
                          <a:cs typeface="Calibri"/>
                          <a:sym typeface="Calibri"/>
                        </a:rPr>
                        <a:t>Quorn Sausage Roast &amp; Yorkshire</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2, 7</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Roast Potatoes &amp; Vegetables</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lt1"/>
                        </a:buClr>
                        <a:buSzPts val="1200"/>
                        <a:buFont typeface="Arial"/>
                        <a:buNone/>
                      </a:pPr>
                      <a:r>
                        <a:rPr lang="en-GB" sz="1400" b="0" u="none" strike="noStrike" cap="none" dirty="0">
                          <a:solidFill>
                            <a:schemeClr val="dk1"/>
                          </a:solidFill>
                          <a:latin typeface="Calibri"/>
                          <a:ea typeface="Calibri"/>
                          <a:cs typeface="Calibri"/>
                          <a:sym typeface="Calibri"/>
                        </a:rPr>
                        <a:t>Chocolate Crunch   </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1200"/>
                        <a:buFont typeface="Arial"/>
                        <a:buNone/>
                      </a:pPr>
                      <a:r>
                        <a:rPr lang="en-GB" sz="800" b="0" u="none" strike="noStrike" cap="none" dirty="0">
                          <a:solidFill>
                            <a:schemeClr val="dk1"/>
                          </a:solidFill>
                          <a:latin typeface="Calibri"/>
                          <a:ea typeface="Calibri"/>
                          <a:cs typeface="Calibri"/>
                          <a:sym typeface="Calibri"/>
                        </a:rPr>
                        <a:t>2, 4, 7, 12</a:t>
                      </a:r>
                      <a:r>
                        <a:rPr lang="en-GB" sz="1400" b="0" u="none" strike="noStrike" cap="none" dirty="0">
                          <a:solidFill>
                            <a:schemeClr val="dk1"/>
                          </a:solidFill>
                          <a:latin typeface="Calibri"/>
                          <a:ea typeface="Calibri"/>
                          <a:cs typeface="Calibri"/>
                          <a:sym typeface="Calibri"/>
                        </a:rPr>
                        <a:t> </a:t>
                      </a:r>
                      <a:endParaRPr dirty="0"/>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2"/>
                  </a:ext>
                </a:extLst>
              </a:tr>
              <a:tr h="818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THURSDAY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Katsu Chicken </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Curry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7</a:t>
                      </a:r>
                      <a:endParaRPr sz="1400" b="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800"/>
                        <a:buFont typeface="Arial"/>
                        <a:buNone/>
                      </a:pPr>
                      <a:r>
                        <a:rPr lang="en-GB" sz="1400" b="0" u="none" strike="noStrike" cap="none" dirty="0">
                          <a:solidFill>
                            <a:schemeClr val="dk1"/>
                          </a:solidFill>
                          <a:latin typeface="Calibri"/>
                          <a:ea typeface="Calibri"/>
                          <a:cs typeface="Calibri"/>
                          <a:sym typeface="Calibri"/>
                        </a:rPr>
                        <a:t>Nepalese Curry</a:t>
                      </a: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12</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Rice  &amp; Cucumber  Coriander Raita, Baby Carrots</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a:t>
                      </a:r>
                      <a:r>
                        <a:rPr lang="en-GB" sz="1000" b="0" u="none" strike="noStrike" cap="none" dirty="0">
                          <a:solidFill>
                            <a:schemeClr val="dk1"/>
                          </a:solidFill>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Pear Crumble Cake</a:t>
                      </a:r>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 </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2, 4</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3"/>
                  </a:ext>
                </a:extLst>
              </a:tr>
              <a:tr h="818575">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a:solidFill>
                            <a:schemeClr val="dk1"/>
                          </a:solidFill>
                          <a:latin typeface="Calibri"/>
                          <a:ea typeface="Calibri"/>
                          <a:cs typeface="Calibri"/>
                          <a:sym typeface="Calibri"/>
                        </a:rPr>
                        <a:t>FRIDAY</a:t>
                      </a:r>
                      <a:endParaRPr sz="1400" b="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MSC Fish Fingers</a:t>
                      </a:r>
                      <a:endParaRPr sz="8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2, 5  </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171450" marR="0" lvl="0" indent="-114300" algn="ctr" rtl="0">
                        <a:lnSpc>
                          <a:spcPct val="100000"/>
                        </a:lnSpc>
                        <a:spcBef>
                          <a:spcPts val="0"/>
                        </a:spcBef>
                        <a:spcAft>
                          <a:spcPts val="0"/>
                        </a:spcAft>
                        <a:buClr>
                          <a:schemeClr val="dk1"/>
                        </a:buClr>
                        <a:buSzPts val="900"/>
                        <a:buFont typeface="Arial"/>
                        <a:buNone/>
                      </a:pPr>
                      <a:r>
                        <a:rPr lang="en-GB" sz="1400" b="0" i="0" u="none" strike="noStrike" cap="none" dirty="0">
                          <a:solidFill>
                            <a:schemeClr val="dk1"/>
                          </a:solidFill>
                          <a:latin typeface="Calibri"/>
                          <a:ea typeface="Calibri"/>
                          <a:cs typeface="Calibri"/>
                          <a:sym typeface="Calibri"/>
                        </a:rPr>
                        <a:t>Quorn Nugget </a:t>
                      </a:r>
                    </a:p>
                    <a:p>
                      <a:pPr marL="171450" marR="0" lvl="0" indent="-114300" algn="ctr" rtl="0">
                        <a:lnSpc>
                          <a:spcPct val="100000"/>
                        </a:lnSpc>
                        <a:spcBef>
                          <a:spcPts val="0"/>
                        </a:spcBef>
                        <a:spcAft>
                          <a:spcPts val="0"/>
                        </a:spcAft>
                        <a:buClr>
                          <a:schemeClr val="dk1"/>
                        </a:buClr>
                        <a:buSzPts val="900"/>
                        <a:buFont typeface="Arial"/>
                        <a:buNone/>
                      </a:pPr>
                      <a:r>
                        <a:rPr lang="en-GB" sz="800" b="0" i="0" u="none" strike="noStrike" cap="none" dirty="0">
                          <a:solidFill>
                            <a:schemeClr val="dk1"/>
                          </a:solidFill>
                          <a:latin typeface="Calibri"/>
                          <a:ea typeface="Calibri"/>
                          <a:cs typeface="Calibri"/>
                          <a:sym typeface="Calibri"/>
                        </a:rPr>
                        <a:t>2, 4, 7,12</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Chips &amp;</a:t>
                      </a:r>
                      <a:endParaRPr dirty="0"/>
                    </a:p>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latin typeface="Calibri"/>
                          <a:ea typeface="Calibri"/>
                          <a:cs typeface="Calibri"/>
                          <a:sym typeface="Calibri"/>
                        </a:rPr>
                        <a:t> Peas </a:t>
                      </a:r>
                      <a:endParaRPr dirty="0"/>
                    </a:p>
                    <a:p>
                      <a:pPr marL="0" marR="0" lvl="0" indent="0" algn="ctr" rtl="0">
                        <a:lnSpc>
                          <a:spcPct val="100000"/>
                        </a:lnSpc>
                        <a:spcBef>
                          <a:spcPts val="0"/>
                        </a:spcBef>
                        <a:spcAft>
                          <a:spcPts val="0"/>
                        </a:spcAft>
                        <a:buClr>
                          <a:srgbClr val="000000"/>
                        </a:buClr>
                        <a:buSzPts val="1000"/>
                        <a:buFont typeface="Arial"/>
                        <a:buNone/>
                      </a:pPr>
                      <a:r>
                        <a:rPr lang="en-GB" sz="1000" b="0" u="none" strike="noStrike" cap="none" dirty="0">
                          <a:latin typeface="Calibri"/>
                          <a:ea typeface="Calibri"/>
                          <a:cs typeface="Calibri"/>
                          <a:sym typeface="Calibri"/>
                        </a:rPr>
                        <a:t>A/F</a:t>
                      </a:r>
                      <a:endParaRPr dirty="0"/>
                    </a:p>
                    <a:p>
                      <a:pPr marL="0" marR="0" lvl="0" indent="0" algn="l"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b="0" u="none" strike="noStrike" cap="none" dirty="0">
                          <a:solidFill>
                            <a:schemeClr val="dk1"/>
                          </a:solidFill>
                          <a:latin typeface="Calibri"/>
                          <a:ea typeface="Calibri"/>
                          <a:cs typeface="Calibri"/>
                          <a:sym typeface="Calibri"/>
                        </a:rPr>
                        <a:t>Selection of Puddings</a:t>
                      </a:r>
                      <a:endParaRPr dirty="0"/>
                    </a:p>
                    <a:p>
                      <a:pPr marL="0" marR="0" lvl="0" indent="0" algn="ctr" rtl="0">
                        <a:lnSpc>
                          <a:spcPct val="100000"/>
                        </a:lnSpc>
                        <a:spcBef>
                          <a:spcPts val="0"/>
                        </a:spcBef>
                        <a:spcAft>
                          <a:spcPts val="0"/>
                        </a:spcAft>
                        <a:buClr>
                          <a:srgbClr val="000000"/>
                        </a:buClr>
                        <a:buSzPts val="800"/>
                        <a:buFont typeface="Arial"/>
                        <a:buNone/>
                      </a:pPr>
                      <a:r>
                        <a:rPr lang="en-GB" sz="800" b="0" u="none" strike="noStrike" cap="none" dirty="0">
                          <a:solidFill>
                            <a:schemeClr val="dk1"/>
                          </a:solidFill>
                          <a:latin typeface="Calibri"/>
                          <a:ea typeface="Calibri"/>
                          <a:cs typeface="Calibri"/>
                          <a:sym typeface="Calibri"/>
                        </a:rPr>
                        <a:t>Ask on the day</a:t>
                      </a:r>
                      <a:endParaRPr sz="1400" b="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None/>
                      </a:pPr>
                      <a:endParaRPr sz="1400" b="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4"/>
                  </a:ext>
                </a:extLst>
              </a:tr>
            </a:tbl>
          </a:graphicData>
        </a:graphic>
      </p:graphicFrame>
      <p:sp>
        <p:nvSpPr>
          <p:cNvPr id="123" name="Google Shape;123;p2"/>
          <p:cNvSpPr/>
          <p:nvPr/>
        </p:nvSpPr>
        <p:spPr>
          <a:xfrm>
            <a:off x="3727533" y="88640"/>
            <a:ext cx="4736933" cy="923289"/>
          </a:xfrm>
          <a:prstGeom prst="rect">
            <a:avLst/>
          </a:prstGeom>
          <a:noFill/>
          <a:ln>
            <a:noFill/>
          </a:ln>
          <a:effectLst>
            <a:outerShdw blurRad="149987" dist="250190" dir="8460000" algn="ctr">
              <a:srgbClr val="000000">
                <a:alpha val="27450"/>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lt2"/>
                </a:solidFill>
                <a:latin typeface="Calibri"/>
                <a:ea typeface="Calibri"/>
                <a:cs typeface="Calibri"/>
                <a:sym typeface="Calibri"/>
              </a:rPr>
              <a:t> </a:t>
            </a:r>
            <a:r>
              <a:rPr lang="en-GB" sz="5400" b="1" i="0" u="none" strike="noStrike" cap="none">
                <a:solidFill>
                  <a:schemeClr val="dk1"/>
                </a:solidFill>
                <a:latin typeface="Calibri"/>
                <a:ea typeface="Calibri"/>
                <a:cs typeface="Calibri"/>
                <a:sym typeface="Calibri"/>
              </a:rPr>
              <a:t>MENU WEEK 2</a:t>
            </a:r>
            <a:endParaRPr sz="5400" b="1" i="0" u="none" strike="noStrike" cap="none">
              <a:solidFill>
                <a:schemeClr val="dk1"/>
              </a:solidFill>
              <a:latin typeface="Calibri"/>
              <a:ea typeface="Calibri"/>
              <a:cs typeface="Calibri"/>
              <a:sym typeface="Calibri"/>
            </a:endParaRPr>
          </a:p>
        </p:txBody>
      </p:sp>
      <p:sp>
        <p:nvSpPr>
          <p:cNvPr id="124" name="Google Shape;124;p2"/>
          <p:cNvSpPr/>
          <p:nvPr/>
        </p:nvSpPr>
        <p:spPr>
          <a:xfrm rot="-906871">
            <a:off x="8437503" y="19088"/>
            <a:ext cx="2095242" cy="923330"/>
          </a:xfrm>
          <a:prstGeom prst="rect">
            <a:avLst/>
          </a:prstGeom>
          <a:noFill/>
          <a:ln>
            <a:noFill/>
          </a:ln>
          <a:effectLst>
            <a:outerShdw blurRad="149987" dist="250190" dir="8460000" algn="ctr">
              <a:srgbClr val="000000">
                <a:alpha val="27450"/>
              </a:srgbClr>
            </a:outerShdw>
          </a:effectLst>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5400"/>
              <a:buFont typeface="Arial"/>
              <a:buNone/>
            </a:pPr>
            <a:r>
              <a:rPr lang="en-GB" sz="5400" b="1" i="0" u="none" strike="noStrike" cap="none">
                <a:solidFill>
                  <a:schemeClr val="dk1"/>
                </a:solidFill>
                <a:latin typeface="Calibri"/>
                <a:ea typeface="Calibri"/>
                <a:cs typeface="Calibri"/>
                <a:sym typeface="Calibri"/>
              </a:rPr>
              <a:t>2025</a:t>
            </a:r>
            <a:endParaRPr sz="5400" b="1" i="0" u="none" strike="noStrike" cap="none">
              <a:solidFill>
                <a:schemeClr val="dk1"/>
              </a:solidFill>
              <a:latin typeface="Calibri"/>
              <a:ea typeface="Calibri"/>
              <a:cs typeface="Calibri"/>
              <a:sym typeface="Calibri"/>
            </a:endParaRPr>
          </a:p>
        </p:txBody>
      </p:sp>
      <p:sp>
        <p:nvSpPr>
          <p:cNvPr id="125" name="Google Shape;125;p2"/>
          <p:cNvSpPr/>
          <p:nvPr/>
        </p:nvSpPr>
        <p:spPr>
          <a:xfrm>
            <a:off x="3481565" y="6197560"/>
            <a:ext cx="5228867" cy="415458"/>
          </a:xfrm>
          <a:prstGeom prst="rect">
            <a:avLst/>
          </a:prstGeom>
          <a:solidFill>
            <a:srgbClr val="F4B081"/>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Wholemeal bread, fresh salads, a variety of seasonal fresh fruit, yogurts &amp; jacket potatoes.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Please note that all our dishes can be adapted to suit the majority of dietary requirements</a:t>
            </a:r>
            <a:endParaRPr sz="5400" b="1" i="0" u="none" strike="noStrike" cap="none">
              <a:solidFill>
                <a:schemeClr val="dk1"/>
              </a:solidFill>
              <a:latin typeface="Calibri"/>
              <a:ea typeface="Calibri"/>
              <a:cs typeface="Calibri"/>
              <a:sym typeface="Calibri"/>
            </a:endParaRPr>
          </a:p>
        </p:txBody>
      </p:sp>
      <p:sp>
        <p:nvSpPr>
          <p:cNvPr id="126" name="Google Shape;126;p2"/>
          <p:cNvSpPr txBox="1"/>
          <p:nvPr/>
        </p:nvSpPr>
        <p:spPr>
          <a:xfrm>
            <a:off x="167489" y="1662805"/>
            <a:ext cx="1469813"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ALLERGEN KEY</a:t>
            </a:r>
            <a:endParaRPr sz="1200" b="0" i="0" u="none" strike="noStrike" cap="none">
              <a:solidFill>
                <a:schemeClr val="dk1"/>
              </a:solidFill>
              <a:latin typeface="Calibri"/>
              <a:ea typeface="Calibri"/>
              <a:cs typeface="Calibri"/>
              <a:sym typeface="Calibri"/>
            </a:endParaRPr>
          </a:p>
        </p:txBody>
      </p:sp>
      <p:sp>
        <p:nvSpPr>
          <p:cNvPr id="127" name="Google Shape;127;p2"/>
          <p:cNvSpPr txBox="1"/>
          <p:nvPr/>
        </p:nvSpPr>
        <p:spPr>
          <a:xfrm>
            <a:off x="103989" y="4918197"/>
            <a:ext cx="1855894"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Catering provided by Greenshaw</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Learning Trust.</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products are locally sourced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wherever possible.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All food is cooked fresh on the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900"/>
              <a:buFont typeface="Arial"/>
              <a:buNone/>
            </a:pPr>
            <a:r>
              <a:rPr lang="en-GB" sz="900" b="0" i="0" u="none" strike="noStrike" cap="none">
                <a:solidFill>
                  <a:schemeClr val="dk1"/>
                </a:solidFill>
                <a:latin typeface="Calibri"/>
                <a:ea typeface="Calibri"/>
                <a:cs typeface="Calibri"/>
                <a:sym typeface="Calibri"/>
              </a:rPr>
              <a:t>school site each day.</a:t>
            </a:r>
            <a:endParaRPr sz="1400" b="0" i="0" u="none" strike="noStrike" cap="none">
              <a:solidFill>
                <a:schemeClr val="dk1"/>
              </a:solidFill>
              <a:latin typeface="Arial"/>
              <a:ea typeface="Arial"/>
              <a:cs typeface="Arial"/>
              <a:sym typeface="Arial"/>
            </a:endParaRPr>
          </a:p>
        </p:txBody>
      </p:sp>
      <p:pic>
        <p:nvPicPr>
          <p:cNvPr id="128" name="Google Shape;128;p2"/>
          <p:cNvPicPr preferRelativeResize="0"/>
          <p:nvPr/>
        </p:nvPicPr>
        <p:blipFill rotWithShape="1">
          <a:blip r:embed="rId3">
            <a:alphaModFix/>
          </a:blip>
          <a:srcRect/>
          <a:stretch/>
        </p:blipFill>
        <p:spPr>
          <a:xfrm>
            <a:off x="10778735" y="6224141"/>
            <a:ext cx="1261533" cy="523220"/>
          </a:xfrm>
          <a:prstGeom prst="rect">
            <a:avLst/>
          </a:prstGeom>
          <a:noFill/>
          <a:ln>
            <a:noFill/>
          </a:ln>
        </p:spPr>
      </p:pic>
      <p:sp>
        <p:nvSpPr>
          <p:cNvPr id="129" name="Google Shape;129;p2"/>
          <p:cNvSpPr txBox="1"/>
          <p:nvPr/>
        </p:nvSpPr>
        <p:spPr>
          <a:xfrm>
            <a:off x="330476" y="2167195"/>
            <a:ext cx="1564640" cy="256989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 Celery</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2. Gluten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3. Crustaceans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4. Eggs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5. Fish</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6. Lupin</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7. Milk</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8. Molluscs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9. Mustard</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10. Peanuts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11. Sesame</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12. Soybeans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13. Sulphites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14. Tree nuts</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chemeClr val="dk1"/>
                </a:solidFill>
                <a:latin typeface="Calibri"/>
                <a:ea typeface="Calibri"/>
                <a:cs typeface="Calibri"/>
                <a:sym typeface="Calibri"/>
              </a:rPr>
              <a:t>A/F Allergen Free</a:t>
            </a:r>
            <a:endParaRPr sz="1400" b="0" i="0" u="none" strike="noStrike" cap="none">
              <a:solidFill>
                <a:schemeClr val="dk1"/>
              </a:solidFill>
              <a:latin typeface="Arial"/>
              <a:ea typeface="Arial"/>
              <a:cs typeface="Arial"/>
              <a:sym typeface="Arial"/>
            </a:endParaRPr>
          </a:p>
        </p:txBody>
      </p:sp>
      <p:sp>
        <p:nvSpPr>
          <p:cNvPr id="130" name="Google Shape;130;p2"/>
          <p:cNvSpPr txBox="1"/>
          <p:nvPr/>
        </p:nvSpPr>
        <p:spPr>
          <a:xfrm>
            <a:off x="2092674" y="6143679"/>
            <a:ext cx="1299835"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400" b="1" i="0" u="none" strike="noStrike" cap="none">
                <a:solidFill>
                  <a:schemeClr val="dk1"/>
                </a:solidFill>
                <a:latin typeface="Arial"/>
                <a:ea typeface="Arial"/>
                <a:cs typeface="Arial"/>
                <a:sym typeface="Arial"/>
              </a:rPr>
              <a:t>AVAILABLE DAILY </a:t>
            </a:r>
            <a:endParaRPr sz="1400" b="0" i="0" u="none" strike="noStrike" cap="none">
              <a:solidFill>
                <a:schemeClr val="dk1"/>
              </a:solidFill>
              <a:latin typeface="Arial"/>
              <a:ea typeface="Arial"/>
              <a:cs typeface="Arial"/>
              <a:sym typeface="Arial"/>
            </a:endParaRPr>
          </a:p>
        </p:txBody>
      </p:sp>
      <p:pic>
        <p:nvPicPr>
          <p:cNvPr id="131" name="Google Shape;131;p2"/>
          <p:cNvPicPr preferRelativeResize="0"/>
          <p:nvPr/>
        </p:nvPicPr>
        <p:blipFill rotWithShape="1">
          <a:blip r:embed="rId4">
            <a:alphaModFix/>
          </a:blip>
          <a:srcRect/>
          <a:stretch/>
        </p:blipFill>
        <p:spPr>
          <a:xfrm>
            <a:off x="6024958" y="3723445"/>
            <a:ext cx="522745" cy="249321"/>
          </a:xfrm>
          <a:prstGeom prst="rect">
            <a:avLst/>
          </a:prstGeom>
          <a:noFill/>
          <a:ln>
            <a:noFill/>
          </a:ln>
        </p:spPr>
      </p:pic>
      <p:pic>
        <p:nvPicPr>
          <p:cNvPr id="132" name="Google Shape;132;p2"/>
          <p:cNvPicPr preferRelativeResize="0"/>
          <p:nvPr/>
        </p:nvPicPr>
        <p:blipFill rotWithShape="1">
          <a:blip r:embed="rId5">
            <a:alphaModFix/>
          </a:blip>
          <a:srcRect/>
          <a:stretch/>
        </p:blipFill>
        <p:spPr>
          <a:xfrm>
            <a:off x="4341946" y="2867204"/>
            <a:ext cx="503448" cy="247058"/>
          </a:xfrm>
          <a:prstGeom prst="rect">
            <a:avLst/>
          </a:prstGeom>
          <a:noFill/>
          <a:ln>
            <a:noFill/>
          </a:ln>
        </p:spPr>
      </p:pic>
      <p:pic>
        <p:nvPicPr>
          <p:cNvPr id="133" name="Google Shape;133;p2"/>
          <p:cNvPicPr preferRelativeResize="0"/>
          <p:nvPr/>
        </p:nvPicPr>
        <p:blipFill rotWithShape="1">
          <a:blip r:embed="rId6">
            <a:alphaModFix/>
          </a:blip>
          <a:srcRect/>
          <a:stretch/>
        </p:blipFill>
        <p:spPr>
          <a:xfrm>
            <a:off x="10990631" y="2116980"/>
            <a:ext cx="718399" cy="1815882"/>
          </a:xfrm>
          <a:prstGeom prst="rect">
            <a:avLst/>
          </a:prstGeom>
          <a:noFill/>
          <a:ln>
            <a:noFill/>
          </a:ln>
        </p:spPr>
      </p:pic>
      <p:pic>
        <p:nvPicPr>
          <p:cNvPr id="134" name="Google Shape;134;p2"/>
          <p:cNvPicPr preferRelativeResize="0"/>
          <p:nvPr/>
        </p:nvPicPr>
        <p:blipFill rotWithShape="1">
          <a:blip r:embed="rId7">
            <a:alphaModFix/>
          </a:blip>
          <a:srcRect/>
          <a:stretch/>
        </p:blipFill>
        <p:spPr>
          <a:xfrm>
            <a:off x="118161" y="60244"/>
            <a:ext cx="1721838" cy="1218043"/>
          </a:xfrm>
          <a:prstGeom prst="rect">
            <a:avLst/>
          </a:prstGeom>
          <a:noFill/>
          <a:ln>
            <a:noFill/>
          </a:ln>
        </p:spPr>
      </p:pic>
      <p:sp>
        <p:nvSpPr>
          <p:cNvPr id="135" name="Google Shape;135;p2"/>
          <p:cNvSpPr txBox="1"/>
          <p:nvPr/>
        </p:nvSpPr>
        <p:spPr>
          <a:xfrm>
            <a:off x="10782314" y="4051608"/>
            <a:ext cx="125795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800" b="0" i="0" u="none" strike="noStrike" cap="none">
                <a:solidFill>
                  <a:srgbClr val="000000"/>
                </a:solidFill>
                <a:latin typeface="Arial"/>
                <a:ea typeface="Arial"/>
                <a:cs typeface="Arial"/>
                <a:sym typeface="Arial"/>
              </a:rPr>
              <a:t>"We are dedicated to minimizing our carbon footprint by actively reducing food waste throughout our operations, from sourcing to serving. Through staff training, supplier collaboration, and customer engagement, we are committed to making a positive environmental impact." </a:t>
            </a:r>
            <a:endParaRPr/>
          </a:p>
        </p:txBody>
      </p:sp>
      <p:sp>
        <p:nvSpPr>
          <p:cNvPr id="136" name="Google Shape;136;p2"/>
          <p:cNvSpPr/>
          <p:nvPr/>
        </p:nvSpPr>
        <p:spPr>
          <a:xfrm>
            <a:off x="9700181" y="5948313"/>
            <a:ext cx="1078555" cy="788288"/>
          </a:xfrm>
          <a:prstGeom prst="wedgeRectCallout">
            <a:avLst>
              <a:gd name="adj1" fmla="val -41393"/>
              <a:gd name="adj2" fmla="val -79137"/>
            </a:avLst>
          </a:prstGeom>
          <a:solidFill>
            <a:srgbClr val="3F3F3F"/>
          </a:solidFill>
          <a:ln>
            <a:noFill/>
          </a:ln>
          <a:effectLst>
            <a:outerShdw blurRad="149987" dist="250190" dir="8460000" algn="ctr">
              <a:srgbClr val="000000">
                <a:alpha val="2745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Comic Sans MS"/>
                <a:ea typeface="Comic Sans MS"/>
                <a:cs typeface="Comic Sans MS"/>
                <a:sym typeface="Comic Sans MS"/>
              </a:rPr>
              <a:t>Look out for Chef’s Specials </a:t>
            </a:r>
            <a:endParaRPr sz="1400" b="1" i="0" u="none" strike="noStrike" cap="none">
              <a:solidFill>
                <a:schemeClr val="lt1"/>
              </a:solidFill>
              <a:latin typeface="Comic Sans MS"/>
              <a:ea typeface="Comic Sans MS"/>
              <a:cs typeface="Comic Sans MS"/>
              <a:sym typeface="Comic Sans MS"/>
            </a:endParaRPr>
          </a:p>
        </p:txBody>
      </p:sp>
      <p:pic>
        <p:nvPicPr>
          <p:cNvPr id="137" name="Google Shape;137;p2"/>
          <p:cNvPicPr preferRelativeResize="0"/>
          <p:nvPr/>
        </p:nvPicPr>
        <p:blipFill rotWithShape="1">
          <a:blip r:embed="rId5">
            <a:alphaModFix/>
          </a:blip>
          <a:srcRect/>
          <a:stretch/>
        </p:blipFill>
        <p:spPr>
          <a:xfrm>
            <a:off x="6024959" y="1920138"/>
            <a:ext cx="503448" cy="247057"/>
          </a:xfrm>
          <a:prstGeom prst="rect">
            <a:avLst/>
          </a:prstGeom>
          <a:noFill/>
          <a:ln>
            <a:noFill/>
          </a:ln>
        </p:spPr>
      </p:pic>
      <p:pic>
        <p:nvPicPr>
          <p:cNvPr id="138" name="Google Shape;138;p2"/>
          <p:cNvPicPr preferRelativeResize="0"/>
          <p:nvPr/>
        </p:nvPicPr>
        <p:blipFill rotWithShape="1">
          <a:blip r:embed="rId8">
            <a:alphaModFix/>
          </a:blip>
          <a:srcRect/>
          <a:stretch/>
        </p:blipFill>
        <p:spPr>
          <a:xfrm>
            <a:off x="6024959" y="2878536"/>
            <a:ext cx="503448" cy="247058"/>
          </a:xfrm>
          <a:prstGeom prst="rect">
            <a:avLst/>
          </a:prstGeom>
          <a:noFill/>
          <a:ln>
            <a:noFill/>
          </a:ln>
        </p:spPr>
      </p:pic>
      <p:pic>
        <p:nvPicPr>
          <p:cNvPr id="139" name="Google Shape;139;p2"/>
          <p:cNvPicPr preferRelativeResize="0"/>
          <p:nvPr/>
        </p:nvPicPr>
        <p:blipFill rotWithShape="1">
          <a:blip r:embed="rId5">
            <a:alphaModFix/>
          </a:blip>
          <a:srcRect/>
          <a:stretch/>
        </p:blipFill>
        <p:spPr>
          <a:xfrm>
            <a:off x="4330785" y="5824784"/>
            <a:ext cx="503448" cy="247058"/>
          </a:xfrm>
          <a:prstGeom prst="rect">
            <a:avLst/>
          </a:prstGeom>
          <a:noFill/>
          <a:ln>
            <a:noFill/>
          </a:ln>
        </p:spPr>
      </p:pic>
      <p:pic>
        <p:nvPicPr>
          <p:cNvPr id="140" name="Google Shape;140;p2"/>
          <p:cNvPicPr preferRelativeResize="0"/>
          <p:nvPr/>
        </p:nvPicPr>
        <p:blipFill rotWithShape="1">
          <a:blip r:embed="rId4">
            <a:alphaModFix/>
          </a:blip>
          <a:srcRect/>
          <a:stretch/>
        </p:blipFill>
        <p:spPr>
          <a:xfrm>
            <a:off x="4323076" y="4836020"/>
            <a:ext cx="503448" cy="247058"/>
          </a:xfrm>
          <a:prstGeom prst="rect">
            <a:avLst/>
          </a:prstGeom>
          <a:noFill/>
          <a:ln>
            <a:noFill/>
          </a:ln>
        </p:spPr>
      </p:pic>
      <p:pic>
        <p:nvPicPr>
          <p:cNvPr id="141" name="Google Shape;141;p2"/>
          <p:cNvPicPr preferRelativeResize="0"/>
          <p:nvPr/>
        </p:nvPicPr>
        <p:blipFill rotWithShape="1">
          <a:blip r:embed="rId8">
            <a:alphaModFix/>
          </a:blip>
          <a:srcRect/>
          <a:stretch/>
        </p:blipFill>
        <p:spPr>
          <a:xfrm>
            <a:off x="9226961" y="2866099"/>
            <a:ext cx="503448" cy="247058"/>
          </a:xfrm>
          <a:prstGeom prst="rect">
            <a:avLst/>
          </a:prstGeom>
          <a:noFill/>
          <a:ln>
            <a:noFill/>
          </a:ln>
        </p:spPr>
      </p:pic>
      <p:pic>
        <p:nvPicPr>
          <p:cNvPr id="142" name="Google Shape;142;p2"/>
          <p:cNvPicPr preferRelativeResize="0"/>
          <p:nvPr/>
        </p:nvPicPr>
        <p:blipFill rotWithShape="1">
          <a:blip r:embed="rId8">
            <a:alphaModFix/>
          </a:blip>
          <a:srcRect/>
          <a:stretch/>
        </p:blipFill>
        <p:spPr>
          <a:xfrm>
            <a:off x="9233400" y="4836020"/>
            <a:ext cx="503448" cy="247058"/>
          </a:xfrm>
          <a:prstGeom prst="rect">
            <a:avLst/>
          </a:prstGeom>
          <a:noFill/>
          <a:ln>
            <a:noFill/>
          </a:ln>
        </p:spPr>
      </p:pic>
      <p:pic>
        <p:nvPicPr>
          <p:cNvPr id="143" name="Google Shape;143;p2"/>
          <p:cNvPicPr preferRelativeResize="0"/>
          <p:nvPr/>
        </p:nvPicPr>
        <p:blipFill rotWithShape="1">
          <a:blip r:embed="rId8">
            <a:alphaModFix/>
          </a:blip>
          <a:srcRect/>
          <a:stretch/>
        </p:blipFill>
        <p:spPr>
          <a:xfrm>
            <a:off x="9233400" y="1920138"/>
            <a:ext cx="503448" cy="247058"/>
          </a:xfrm>
          <a:prstGeom prst="rect">
            <a:avLst/>
          </a:prstGeom>
          <a:noFill/>
          <a:ln>
            <a:noFill/>
          </a:ln>
        </p:spPr>
      </p:pic>
      <p:pic>
        <p:nvPicPr>
          <p:cNvPr id="144" name="Google Shape;144;p2"/>
          <p:cNvPicPr preferRelativeResize="0"/>
          <p:nvPr/>
        </p:nvPicPr>
        <p:blipFill rotWithShape="1">
          <a:blip r:embed="rId8">
            <a:alphaModFix/>
          </a:blip>
          <a:srcRect/>
          <a:stretch/>
        </p:blipFill>
        <p:spPr>
          <a:xfrm>
            <a:off x="9233400" y="3809333"/>
            <a:ext cx="503448" cy="247058"/>
          </a:xfrm>
          <a:prstGeom prst="rect">
            <a:avLst/>
          </a:prstGeom>
          <a:noFill/>
          <a:ln>
            <a:noFill/>
          </a:ln>
        </p:spPr>
      </p:pic>
      <p:pic>
        <p:nvPicPr>
          <p:cNvPr id="145" name="Google Shape;145;p2"/>
          <p:cNvPicPr preferRelativeResize="0"/>
          <p:nvPr/>
        </p:nvPicPr>
        <p:blipFill rotWithShape="1">
          <a:blip r:embed="rId5">
            <a:alphaModFix/>
          </a:blip>
          <a:srcRect/>
          <a:stretch/>
        </p:blipFill>
        <p:spPr>
          <a:xfrm>
            <a:off x="4323076" y="3723354"/>
            <a:ext cx="503448" cy="247058"/>
          </a:xfrm>
          <a:prstGeom prst="rect">
            <a:avLst/>
          </a:prstGeom>
          <a:noFill/>
          <a:ln>
            <a:noFill/>
          </a:ln>
        </p:spPr>
      </p:pic>
      <p:pic>
        <p:nvPicPr>
          <p:cNvPr id="146" name="Google Shape;146;p2"/>
          <p:cNvPicPr preferRelativeResize="0"/>
          <p:nvPr/>
        </p:nvPicPr>
        <p:blipFill rotWithShape="1">
          <a:blip r:embed="rId5">
            <a:alphaModFix/>
          </a:blip>
          <a:srcRect/>
          <a:stretch/>
        </p:blipFill>
        <p:spPr>
          <a:xfrm>
            <a:off x="6024959" y="4863981"/>
            <a:ext cx="503448" cy="247058"/>
          </a:xfrm>
          <a:prstGeom prst="rect">
            <a:avLst/>
          </a:prstGeom>
          <a:noFill/>
          <a:ln>
            <a:noFill/>
          </a:ln>
        </p:spPr>
      </p:pic>
      <p:pic>
        <p:nvPicPr>
          <p:cNvPr id="147" name="Google Shape;147;p2"/>
          <p:cNvPicPr preferRelativeResize="0"/>
          <p:nvPr/>
        </p:nvPicPr>
        <p:blipFill rotWithShape="1">
          <a:blip r:embed="rId5">
            <a:alphaModFix/>
          </a:blip>
          <a:srcRect/>
          <a:stretch/>
        </p:blipFill>
        <p:spPr>
          <a:xfrm>
            <a:off x="6034606" y="5839762"/>
            <a:ext cx="503448" cy="247058"/>
          </a:xfrm>
          <a:prstGeom prst="rect">
            <a:avLst/>
          </a:prstGeom>
          <a:noFill/>
          <a:ln>
            <a:noFill/>
          </a:ln>
        </p:spPr>
      </p:pic>
      <p:pic>
        <p:nvPicPr>
          <p:cNvPr id="148" name="Google Shape;148;p2"/>
          <p:cNvPicPr preferRelativeResize="0"/>
          <p:nvPr/>
        </p:nvPicPr>
        <p:blipFill rotWithShape="1">
          <a:blip r:embed="rId4">
            <a:alphaModFix/>
          </a:blip>
          <a:srcRect/>
          <a:stretch/>
        </p:blipFill>
        <p:spPr>
          <a:xfrm>
            <a:off x="4330785" y="1920137"/>
            <a:ext cx="503448" cy="247058"/>
          </a:xfrm>
          <a:prstGeom prst="rect">
            <a:avLst/>
          </a:prstGeom>
          <a:noFill/>
          <a:ln>
            <a:noFill/>
          </a:ln>
        </p:spPr>
      </p:pic>
      <p:sp>
        <p:nvSpPr>
          <p:cNvPr id="149" name="Google Shape;149;p2" descr="File:Vegetarian-mark.svg - Wikimedia Commons"/>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pic>
        <p:nvPicPr>
          <p:cNvPr id="150" name="Google Shape;150;p2"/>
          <p:cNvPicPr preferRelativeResize="0"/>
          <p:nvPr/>
        </p:nvPicPr>
        <p:blipFill rotWithShape="1">
          <a:blip r:embed="rId9">
            <a:alphaModFix/>
          </a:blip>
          <a:srcRect/>
          <a:stretch/>
        </p:blipFill>
        <p:spPr>
          <a:xfrm>
            <a:off x="6642253" y="1754047"/>
            <a:ext cx="289687" cy="289687"/>
          </a:xfrm>
          <a:prstGeom prst="rect">
            <a:avLst/>
          </a:prstGeom>
          <a:noFill/>
          <a:ln>
            <a:noFill/>
          </a:ln>
        </p:spPr>
      </p:pic>
      <p:pic>
        <p:nvPicPr>
          <p:cNvPr id="151" name="Google Shape;151;p2"/>
          <p:cNvPicPr preferRelativeResize="0"/>
          <p:nvPr/>
        </p:nvPicPr>
        <p:blipFill rotWithShape="1">
          <a:blip r:embed="rId9">
            <a:alphaModFix/>
          </a:blip>
          <a:srcRect/>
          <a:stretch/>
        </p:blipFill>
        <p:spPr>
          <a:xfrm>
            <a:off x="6647577" y="2691571"/>
            <a:ext cx="289687" cy="289687"/>
          </a:xfrm>
          <a:prstGeom prst="rect">
            <a:avLst/>
          </a:prstGeom>
          <a:noFill/>
          <a:ln>
            <a:noFill/>
          </a:ln>
        </p:spPr>
      </p:pic>
      <p:pic>
        <p:nvPicPr>
          <p:cNvPr id="152" name="Google Shape;152;p2"/>
          <p:cNvPicPr preferRelativeResize="0"/>
          <p:nvPr/>
        </p:nvPicPr>
        <p:blipFill rotWithShape="1">
          <a:blip r:embed="rId9">
            <a:alphaModFix/>
          </a:blip>
          <a:srcRect/>
          <a:stretch/>
        </p:blipFill>
        <p:spPr>
          <a:xfrm>
            <a:off x="6647577" y="3680725"/>
            <a:ext cx="289687" cy="289687"/>
          </a:xfrm>
          <a:prstGeom prst="rect">
            <a:avLst/>
          </a:prstGeom>
          <a:noFill/>
          <a:ln>
            <a:noFill/>
          </a:ln>
        </p:spPr>
      </p:pic>
      <p:pic>
        <p:nvPicPr>
          <p:cNvPr id="153" name="Google Shape;153;p2"/>
          <p:cNvPicPr preferRelativeResize="0"/>
          <p:nvPr/>
        </p:nvPicPr>
        <p:blipFill rotWithShape="1">
          <a:blip r:embed="rId9">
            <a:alphaModFix/>
          </a:blip>
          <a:srcRect/>
          <a:stretch/>
        </p:blipFill>
        <p:spPr>
          <a:xfrm>
            <a:off x="6654921" y="4787297"/>
            <a:ext cx="289687" cy="289687"/>
          </a:xfrm>
          <a:prstGeom prst="rect">
            <a:avLst/>
          </a:prstGeom>
          <a:noFill/>
          <a:ln>
            <a:noFill/>
          </a:ln>
        </p:spPr>
      </p:pic>
      <p:pic>
        <p:nvPicPr>
          <p:cNvPr id="154" name="Google Shape;154;p2"/>
          <p:cNvPicPr preferRelativeResize="0"/>
          <p:nvPr/>
        </p:nvPicPr>
        <p:blipFill rotWithShape="1">
          <a:blip r:embed="rId9">
            <a:alphaModFix/>
          </a:blip>
          <a:srcRect/>
          <a:stretch/>
        </p:blipFill>
        <p:spPr>
          <a:xfrm>
            <a:off x="6652935" y="5761595"/>
            <a:ext cx="289687" cy="289687"/>
          </a:xfrm>
          <a:prstGeom prst="rect">
            <a:avLst/>
          </a:prstGeom>
          <a:noFill/>
          <a:ln>
            <a:noFill/>
          </a:ln>
        </p:spPr>
      </p:pic>
      <p:graphicFrame>
        <p:nvGraphicFramePr>
          <p:cNvPr id="155" name="Google Shape;155;p2"/>
          <p:cNvGraphicFramePr/>
          <p:nvPr/>
        </p:nvGraphicFramePr>
        <p:xfrm>
          <a:off x="10747602" y="1384023"/>
          <a:ext cx="1133848" cy="704958"/>
        </p:xfrm>
        <a:graphic>
          <a:graphicData uri="http://schemas.openxmlformats.org/presentationml/2006/ole">
            <mc:AlternateContent xmlns:mc="http://schemas.openxmlformats.org/markup-compatibility/2006">
              <mc:Choice xmlns:v="urn:schemas-microsoft-com:vml" Requires="v">
                <p:oleObj r:id="rId10" imgW="1133848" imgH="704958" progId="Acrobat.Document.DC">
                  <p:embed/>
                </p:oleObj>
              </mc:Choice>
              <mc:Fallback>
                <p:oleObj r:id="rId10" imgW="1133848" imgH="704958" progId="Acrobat.Document.DC">
                  <p:embed/>
                  <p:pic>
                    <p:nvPicPr>
                      <p:cNvPr id="155" name="Google Shape;155;p2"/>
                      <p:cNvPicPr preferRelativeResize="0"/>
                      <p:nvPr/>
                    </p:nvPicPr>
                    <p:blipFill rotWithShape="1">
                      <a:blip r:embed="rId11">
                        <a:alphaModFix/>
                      </a:blip>
                      <a:srcRect/>
                      <a:stretch/>
                    </p:blipFill>
                    <p:spPr>
                      <a:xfrm>
                        <a:off x="10747602" y="1384023"/>
                        <a:ext cx="1133848" cy="704958"/>
                      </a:xfrm>
                      <a:prstGeom prst="rect">
                        <a:avLst/>
                      </a:prstGeom>
                      <a:noFill/>
                      <a:ln>
                        <a:noFill/>
                      </a:ln>
                    </p:spPr>
                  </p:pic>
                </p:oleObj>
              </mc:Fallback>
            </mc:AlternateContent>
          </a:graphicData>
        </a:graphic>
      </p:graphicFrame>
      <p:pic>
        <p:nvPicPr>
          <p:cNvPr id="156" name="Google Shape;156;p2"/>
          <p:cNvPicPr preferRelativeResize="0"/>
          <p:nvPr/>
        </p:nvPicPr>
        <p:blipFill rotWithShape="1">
          <a:blip r:embed="rId12">
            <a:alphaModFix/>
          </a:blip>
          <a:srcRect/>
          <a:stretch/>
        </p:blipFill>
        <p:spPr>
          <a:xfrm>
            <a:off x="10747602" y="369937"/>
            <a:ext cx="1133848" cy="104581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207</TotalTime>
  <Words>607</Words>
  <Application>Microsoft Office PowerPoint</Application>
  <PresentationFormat>Widescreen</PresentationFormat>
  <Paragraphs>169</Paragraphs>
  <Slides>2</Slides>
  <Notes>2</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vt:i4>
      </vt:variant>
    </vt:vector>
  </HeadingPairs>
  <TitlesOfParts>
    <vt:vector size="7" baseType="lpstr">
      <vt:lpstr>Arial</vt:lpstr>
      <vt:lpstr>Calibri</vt:lpstr>
      <vt:lpstr>Comic Sans MS</vt:lpstr>
      <vt:lpstr>Office Theme</vt:lpstr>
      <vt:lpstr>Acrobat.Document.DC</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ELeonard</dc:creator>
  <cp:lastModifiedBy>Lee Taylor</cp:lastModifiedBy>
  <cp:revision>9</cp:revision>
  <cp:lastPrinted>2025-04-23T06:49:30Z</cp:lastPrinted>
  <dcterms:created xsi:type="dcterms:W3CDTF">2023-12-06T08:07:17Z</dcterms:created>
  <dcterms:modified xsi:type="dcterms:W3CDTF">2025-04-23T06:49:52Z</dcterms:modified>
</cp:coreProperties>
</file>